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7"/>
  </p:notesMasterIdLst>
  <p:sldIdLst>
    <p:sldId id="256" r:id="rId5"/>
    <p:sldId id="282" r:id="rId6"/>
    <p:sldId id="258" r:id="rId7"/>
    <p:sldId id="276" r:id="rId8"/>
    <p:sldId id="277" r:id="rId9"/>
    <p:sldId id="278" r:id="rId10"/>
    <p:sldId id="279" r:id="rId11"/>
    <p:sldId id="283" r:id="rId12"/>
    <p:sldId id="284" r:id="rId13"/>
    <p:sldId id="285" r:id="rId14"/>
    <p:sldId id="280" r:id="rId15"/>
    <p:sldId id="28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1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13" autoAdjust="0"/>
    <p:restoredTop sz="73386" autoAdjust="0"/>
  </p:normalViewPr>
  <p:slideViewPr>
    <p:cSldViewPr snapToGrid="0">
      <p:cViewPr varScale="1">
        <p:scale>
          <a:sx n="45" d="100"/>
          <a:sy n="45" d="100"/>
        </p:scale>
        <p:origin x="33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D65402-802A-C644-ACA1-A106A7847617}" type="datetimeFigureOut">
              <a:rPr lang="da-DK" smtClean="0"/>
              <a:t>24-10-2025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8C585E-489E-B649-AD7A-61C7E352C24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2402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8C585E-489E-B649-AD7A-61C7E352C24D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222782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Metode 1 (færre end 10)</a:t>
            </a:r>
          </a:p>
          <a:p>
            <a:endParaRPr lang="da-DK" dirty="0"/>
          </a:p>
          <a:p>
            <a:r>
              <a:rPr lang="da-DK" dirty="0"/>
              <a:t>Lav en gennemgang af 3-i-1 undersøgelsens dialog-temaer og her tilhørende spørgsmål.</a:t>
            </a:r>
          </a:p>
          <a:p>
            <a:endParaRPr lang="da-DK" dirty="0"/>
          </a:p>
          <a:p>
            <a:r>
              <a:rPr lang="da-DK" dirty="0"/>
              <a:t>Fordel spørgerammen, post-</a:t>
            </a:r>
            <a:r>
              <a:rPr lang="da-DK" dirty="0" err="1"/>
              <a:t>it’s</a:t>
            </a:r>
            <a:r>
              <a:rPr lang="da-DK" dirty="0"/>
              <a:t> </a:t>
            </a:r>
            <a:r>
              <a:rPr lang="da-DK"/>
              <a:t>og kuglepenne </a:t>
            </a:r>
            <a:r>
              <a:rPr lang="da-DK" dirty="0"/>
              <a:t>ud til alle.</a:t>
            </a:r>
          </a:p>
          <a:p>
            <a:endParaRPr lang="da-DK" dirty="0"/>
          </a:p>
          <a:p>
            <a:r>
              <a:rPr lang="da-DK" dirty="0"/>
              <a:t>Tag et dialog-tema af gangen (max. 5 min. per dialogtema).</a:t>
            </a:r>
          </a:p>
          <a:p>
            <a:endParaRPr lang="da-DK" dirty="0"/>
          </a:p>
          <a:p>
            <a:r>
              <a:rPr lang="da-DK" dirty="0"/>
              <a:t>Der lægges ikke op til dialog i denne øvelse, men det er den enkeltes tanker, der notes på post-</a:t>
            </a:r>
            <a:r>
              <a:rPr lang="da-DK" dirty="0" err="1"/>
              <a:t>it’s</a:t>
            </a:r>
            <a:r>
              <a:rPr lang="da-DK" dirty="0"/>
              <a:t>.</a:t>
            </a:r>
          </a:p>
          <a:p>
            <a:endParaRPr lang="da-DK" dirty="0"/>
          </a:p>
          <a:p>
            <a:r>
              <a:rPr lang="da-DK" dirty="0"/>
              <a:t>Placer post-</a:t>
            </a:r>
            <a:r>
              <a:rPr lang="da-DK" dirty="0" err="1"/>
              <a:t>it’s</a:t>
            </a:r>
            <a:r>
              <a:rPr lang="da-DK" dirty="0"/>
              <a:t> på en væg eller whiteboard og grupper dem efter temaer/begreber.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8C585E-489E-B649-AD7A-61C7E352C24D}" type="slidenum">
              <a:rPr lang="da-DK" smtClean="0"/>
              <a:t>7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13899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dirty="0"/>
              <a:t>Metode 1 (færre end 10)</a:t>
            </a:r>
          </a:p>
          <a:p>
            <a:endParaRPr lang="da-DK" dirty="0"/>
          </a:p>
          <a:p>
            <a:r>
              <a:rPr lang="da-DK" dirty="0"/>
              <a:t>Bliv i plenum enige om, hvilke temaer/begreber i har brug for at arbejde videre med.</a:t>
            </a:r>
          </a:p>
          <a:p>
            <a:endParaRPr lang="da-DK" dirty="0"/>
          </a:p>
          <a:p>
            <a:r>
              <a:rPr lang="da-DK" dirty="0"/>
              <a:t>Drøft temaerne/begreberne et á gangen og bliv enige om jeres lokale forståelse/definition.</a:t>
            </a:r>
          </a:p>
          <a:p>
            <a:endParaRPr lang="da-DK" dirty="0"/>
          </a:p>
          <a:p>
            <a:r>
              <a:rPr lang="da-DK" dirty="0"/>
              <a:t>Husk at notere resultaterne af jeres drøftelser.  </a:t>
            </a:r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8C585E-489E-B649-AD7A-61C7E352C24D}" type="slidenum">
              <a:rPr lang="da-DK" smtClean="0"/>
              <a:t>8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047140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dirty="0"/>
              <a:t>Metode 2 (flere end 10)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dirty="0"/>
              <a:t>- Inddel deltagerne i mindre grupper (ca. 3-5 personer - som det passer med antallet).</a:t>
            </a:r>
          </a:p>
          <a:p>
            <a:r>
              <a:rPr lang="da-DK" dirty="0"/>
              <a:t>- Fordel spørgerammen, post-</a:t>
            </a:r>
            <a:r>
              <a:rPr lang="da-DK" dirty="0" err="1"/>
              <a:t>it’s</a:t>
            </a:r>
            <a:r>
              <a:rPr lang="da-DK" dirty="0"/>
              <a:t> </a:t>
            </a:r>
            <a:r>
              <a:rPr lang="da-DK"/>
              <a:t>og kuglepenne </a:t>
            </a:r>
            <a:r>
              <a:rPr lang="da-DK" dirty="0"/>
              <a:t>til alle grupper</a:t>
            </a:r>
          </a:p>
          <a:p>
            <a:endParaRPr lang="da-DK" dirty="0"/>
          </a:p>
          <a:p>
            <a:r>
              <a:rPr lang="da-DK" dirty="0"/>
              <a:t>Gennemgå spørgerammen i grupperne og udvælg de emner/begreber der bør drøftes.</a:t>
            </a:r>
          </a:p>
          <a:p>
            <a:r>
              <a:rPr lang="da-DK" dirty="0"/>
              <a:t>Tag et dialog-tema af gangen (max. 5 min. per dialogtema)</a:t>
            </a:r>
          </a:p>
          <a:p>
            <a:endParaRPr lang="da-DK" dirty="0"/>
          </a:p>
          <a:p>
            <a:r>
              <a:rPr lang="da-DK" dirty="0"/>
              <a:t>Placer post-</a:t>
            </a:r>
            <a:r>
              <a:rPr lang="da-DK" dirty="0" err="1"/>
              <a:t>it’s</a:t>
            </a:r>
            <a:r>
              <a:rPr lang="da-DK" dirty="0"/>
              <a:t> på en væg eller whiteboard og grupper dem efter temaer/begreber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8C585E-489E-B649-AD7A-61C7E352C24D}" type="slidenum">
              <a:rPr lang="da-DK" smtClean="0"/>
              <a:t>9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5162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dirty="0"/>
              <a:t>Metode 2 (flere end 10)</a:t>
            </a:r>
          </a:p>
          <a:p>
            <a:endParaRPr lang="da-DK" dirty="0"/>
          </a:p>
          <a:p>
            <a:r>
              <a:rPr lang="da-DK" dirty="0"/>
              <a:t>Bliv i plenum enige om, hvilke temaer/begreber I har brug for at arbejde videre med.</a:t>
            </a:r>
          </a:p>
          <a:p>
            <a:endParaRPr lang="da-DK" dirty="0"/>
          </a:p>
          <a:p>
            <a:r>
              <a:rPr lang="da-DK" dirty="0"/>
              <a:t>Tag de udvalgte post-</a:t>
            </a:r>
            <a:r>
              <a:rPr lang="da-DK" dirty="0" err="1"/>
              <a:t>it’s</a:t>
            </a:r>
            <a:r>
              <a:rPr lang="da-DK" dirty="0"/>
              <a:t> - et af gangen</a:t>
            </a:r>
          </a:p>
          <a:p>
            <a:pPr marL="171450" indent="-171450">
              <a:buFontTx/>
              <a:buChar char="-"/>
            </a:pPr>
            <a:r>
              <a:rPr lang="da-DK" dirty="0"/>
              <a:t>Drøft i grupper, hvordan I forstår/definere det (max. 10 min.)</a:t>
            </a:r>
          </a:p>
          <a:p>
            <a:pPr marL="171450" indent="-171450">
              <a:buFontTx/>
              <a:buChar char="-"/>
            </a:pPr>
            <a:r>
              <a:rPr lang="da-DK" dirty="0"/>
              <a:t>Grupperne præsenter resultatet af deres drøftelse (30 sek. pr. gruppe)</a:t>
            </a:r>
          </a:p>
          <a:p>
            <a:pPr marL="171450" indent="-171450">
              <a:buFontTx/>
              <a:buChar char="-"/>
            </a:pPr>
            <a:r>
              <a:rPr lang="da-DK" dirty="0"/>
              <a:t>Fælles drøftelse, der skal ende ud i en fælles forståelse/definition.</a:t>
            </a:r>
          </a:p>
          <a:p>
            <a:pPr marL="0" indent="0">
              <a:buFontTx/>
              <a:buNone/>
            </a:pPr>
            <a:r>
              <a:rPr lang="da-DK" dirty="0"/>
              <a:t>Gen tag til i har været gennem alle de valgte post-</a:t>
            </a:r>
            <a:r>
              <a:rPr lang="da-DK" dirty="0" err="1"/>
              <a:t>it’s</a:t>
            </a:r>
            <a:r>
              <a:rPr lang="da-DK" dirty="0"/>
              <a:t>.</a:t>
            </a:r>
          </a:p>
          <a:p>
            <a:endParaRPr lang="da-DK" dirty="0"/>
          </a:p>
          <a:p>
            <a:r>
              <a:rPr lang="da-DK" dirty="0"/>
              <a:t>Husk at notere resultaterne af jeres drøftelser.  </a:t>
            </a:r>
            <a:br>
              <a:rPr lang="da-DK" sz="900" dirty="0">
                <a:effectLst/>
                <a:latin typeface="Raleway" panose="020B05030301010600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da-DK" dirty="0"/>
          </a:p>
          <a:p>
            <a:endParaRPr lang="da-DK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8C585E-489E-B649-AD7A-61C7E352C24D}" type="slidenum">
              <a:rPr lang="da-DK" smtClean="0"/>
              <a:t>10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611491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Saml det i er blevet enige om i løbet af drøftelsen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8C585E-489E-B649-AD7A-61C7E352C24D}" type="slidenum">
              <a:rPr lang="da-DK" smtClean="0"/>
              <a:t>11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59409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Saml det I er blevet enige om i løbet af drøftelsen</a:t>
            </a:r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68C585E-489E-B649-AD7A-61C7E352C24D}" type="slidenum">
              <a:rPr lang="da-DK" smtClean="0"/>
              <a:t>12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380620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slide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– Formater baggrund</a:t>
            </a:r>
            <a:endParaRPr lang="en-US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6F843A9-CEB3-2746-B38B-8126943ECD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337956"/>
            <a:ext cx="2222668" cy="674326"/>
          </a:xfrm>
          <a:prstGeom prst="rect">
            <a:avLst/>
          </a:prstGeom>
          <a:noFill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A96D30C-B4DE-FA45-9F40-AE33CBFD2C3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0" y="-936000"/>
            <a:ext cx="55118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8207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5"/>
            <a:ext cx="11522076" cy="1116013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da-DK" dirty="0"/>
              <a:t>Indholdsslide med billede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F0F0AA-0B79-44E6-A2FB-C22E3A657E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96000" y="1773238"/>
            <a:ext cx="5761038" cy="4176712"/>
          </a:xfrm>
        </p:spPr>
        <p:txBody>
          <a:bodyPr lIns="216000" tIns="216000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1793874"/>
            <a:ext cx="5448663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Billede i højre side kan ændres ved at dobbeltklikke på det og vælge Skift billede.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3F211E29-8ABB-AB45-B263-4C24CDE5C8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E7D8949-9AEB-344B-969B-9397B322BC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831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FC8278-6945-437F-BCF1-F493602FD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5"/>
            <a:ext cx="11522076" cy="1116013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95E185-EAE7-4BB6-B0CA-E457EDFF0E1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1793874"/>
            <a:ext cx="5448663" cy="4156075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Højre side med placeholder for graf. Farver kan ændres via ved at dobbeltklikke på graf, vælge Design og Skift farver.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AD99DABF-54DA-4149-AC6C-F679A277A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Chart Placeholder 5">
            <a:extLst>
              <a:ext uri="{FF2B5EF4-FFF2-40B4-BE49-F238E27FC236}">
                <a16:creationId xmlns:a16="http://schemas.microsoft.com/office/drawing/2014/main" id="{6658C60F-EED3-FA41-92AD-286AFB47376A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6096000" y="1773238"/>
            <a:ext cx="5761037" cy="4156074"/>
          </a:xfrm>
        </p:spPr>
        <p:txBody>
          <a:bodyPr lIns="216000" tIns="216000" rIns="72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/>
            </a:lvl1pPr>
          </a:lstStyle>
          <a:p>
            <a:pPr marL="457200" marR="0" lvl="0" indent="-45720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icon to add graph</a:t>
            </a:r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7109C7A-8BD9-A242-BEB9-33D041016A72}"/>
              </a:ext>
            </a:extLst>
          </p:cNvPr>
          <p:cNvSpPr>
            <a:spLocks noGrp="1"/>
          </p:cNvSpPr>
          <p:nvPr>
            <p:ph type="dt" sz="half" idx="1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41EC95A8-3B92-0A40-B7D8-C906E8558B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83179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Kontakt information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62460" y="3510956"/>
            <a:ext cx="5471240" cy="2438993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60000" y="2944461"/>
            <a:ext cx="5473700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4116000" y="1773727"/>
            <a:ext cx="3960000" cy="396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Klik på ikon for at tilføje billede</a:t>
            </a:r>
          </a:p>
        </p:txBody>
      </p:sp>
    </p:spTree>
    <p:extLst>
      <p:ext uri="{BB962C8B-B14F-4D97-AF65-F5344CB8AC3E}">
        <p14:creationId xmlns:p14="http://schemas.microsoft.com/office/powerpoint/2010/main" val="3381481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#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Kontakt information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37423" y="4425352"/>
            <a:ext cx="5471240" cy="1366551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280FE5-2D09-9B49-878D-0E88B2B405A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963" y="3858857"/>
            <a:ext cx="5473700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DEBECF8F-A974-C540-8328-9BE45D3BBA00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2171813" y="1863393"/>
            <a:ext cx="18000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Tilføje billede</a:t>
            </a:r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49E52E13-724D-8D45-8303-AB875904C61B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7932850" y="1863393"/>
            <a:ext cx="1800000" cy="1800000"/>
          </a:xfrm>
          <a:prstGeom prst="ellipse">
            <a:avLst/>
          </a:prstGeom>
          <a:solidFill>
            <a:schemeClr val="bg2"/>
          </a:solidFill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da-DK" dirty="0"/>
              <a:t>Tilføje billede</a:t>
            </a:r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82F3B229-A397-D34F-AE48-A5674077F956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6098460" y="4425353"/>
            <a:ext cx="5471240" cy="1366550"/>
          </a:xfrm>
        </p:spPr>
        <p:txBody>
          <a:bodyPr>
            <a:normAutofit/>
          </a:bodyPr>
          <a:lstStyle>
            <a:lvl1pPr marL="0" indent="0" algn="ctr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Bosætningskoordinator</a:t>
            </a:r>
            <a:br>
              <a:rPr lang="da-DK" dirty="0"/>
            </a:br>
            <a:r>
              <a:rPr lang="da-DK" dirty="0"/>
              <a:t>T: </a:t>
            </a:r>
            <a:r>
              <a:rPr lang="da-DK" dirty="0" err="1"/>
              <a:t>xxxx</a:t>
            </a:r>
            <a:r>
              <a:rPr lang="da-DK" dirty="0"/>
              <a:t> </a:t>
            </a:r>
            <a:r>
              <a:rPr lang="da-DK" dirty="0" err="1"/>
              <a:t>xxxx</a:t>
            </a:r>
            <a:br>
              <a:rPr lang="da-DK" dirty="0"/>
            </a:br>
            <a:r>
              <a:rPr lang="da-DK" dirty="0"/>
              <a:t>E: </a:t>
            </a:r>
            <a:r>
              <a:rPr lang="da-DK" dirty="0" err="1"/>
              <a:t>abc@haderslev.dk</a:t>
            </a:r>
            <a:endParaRPr lang="da-DK" dirty="0"/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A456889E-6BC7-274D-BFBE-DCBB4E352887}"/>
              </a:ext>
            </a:extLst>
          </p:cNvPr>
          <p:cNvSpPr>
            <a:spLocks noGrp="1"/>
          </p:cNvSpPr>
          <p:nvPr>
            <p:ph type="body" idx="14" hasCustomPrompt="1"/>
          </p:nvPr>
        </p:nvSpPr>
        <p:spPr>
          <a:xfrm>
            <a:off x="6096000" y="3858857"/>
            <a:ext cx="5473700" cy="540984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/>
              <a:t>Navn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760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0E988-596C-451D-A0EC-83A8BAAA6E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84E20A95-9A8F-064D-A390-2BF6F2E6A2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>
            <a:extLst>
              <a:ext uri="{FF2B5EF4-FFF2-40B4-BE49-F238E27FC236}">
                <a16:creationId xmlns:a16="http://schemas.microsoft.com/office/drawing/2014/main" id="{9756F382-C6D9-104E-9C29-50172A5B97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B62C9CBF-B073-E340-B0DC-A4C0B36D7D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2683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9DC3752-3B82-F540-8922-5DFC664AB1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6A1478E1-D364-5D41-9D38-53C3608D24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5FDEA433-C512-254B-AA03-F0BEF87DB4B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704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E5CF7-552C-4201-BA11-AF30B321ED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8574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 med </a:t>
            </a:r>
            <a:r>
              <a:rPr lang="da-DK" dirty="0" err="1"/>
              <a:t>bullet</a:t>
            </a:r>
            <a:r>
              <a:rPr lang="da-DK" dirty="0"/>
              <a:t> points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7B2720-0BA7-4825-BABD-E59774CB6C08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59999" y="1773238"/>
            <a:ext cx="5448663" cy="4176712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513AF8-13A0-4929-A5DA-6CB6FDA0C709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096000" y="1773238"/>
            <a:ext cx="5749748" cy="4176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F9E3D79E-6CA8-5A45-961F-CB82615887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11640D19-4465-B144-A478-209FA71D09B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5EA53EFD-4801-7C47-9F94-15CFE06000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375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5F9C59-283E-46FB-B393-3D7FB7E162A6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34963" y="1773238"/>
            <a:ext cx="5473700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88162B6-D025-754D-BF39-AF687F008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0C28AAA0-6444-3D45-B925-8AC168EF787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999" y="333374"/>
            <a:ext cx="11497037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F7A9FE17-0988-A04F-B384-4F6964A1C30D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6107906" y="1773239"/>
            <a:ext cx="5761038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848BF741-FD0C-1444-8A00-F58CF2B9C071}"/>
              </a:ext>
            </a:extLst>
          </p:cNvPr>
          <p:cNvSpPr>
            <a:spLocks noGrp="1"/>
          </p:cNvSpPr>
          <p:nvPr>
            <p:ph sz="half" idx="14"/>
          </p:nvPr>
        </p:nvSpPr>
        <p:spPr>
          <a:xfrm>
            <a:off x="334962" y="2551291"/>
            <a:ext cx="5473699" cy="33986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E2FABDBB-7147-3B40-B9EE-2AC821C939AD}"/>
              </a:ext>
            </a:extLst>
          </p:cNvPr>
          <p:cNvSpPr>
            <a:spLocks noGrp="1"/>
          </p:cNvSpPr>
          <p:nvPr>
            <p:ph sz="half" idx="15"/>
          </p:nvPr>
        </p:nvSpPr>
        <p:spPr>
          <a:xfrm>
            <a:off x="6096000" y="2551291"/>
            <a:ext cx="5761038" cy="33986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Date Placeholder 3">
            <a:extLst>
              <a:ext uri="{FF2B5EF4-FFF2-40B4-BE49-F238E27FC236}">
                <a16:creationId xmlns:a16="http://schemas.microsoft.com/office/drawing/2014/main" id="{B22368B0-AE80-CB43-A23E-27278FA9E5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A346EF48-F150-F54F-817E-2CAE9D314A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5171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18DB0-7E18-42DE-9D6D-27DCAF1AC49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59999" y="1773238"/>
            <a:ext cx="5448664" cy="4176712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A0A77AD-9DC1-CC47-B729-E822294D62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C60C0576-1FDB-9440-B068-C806B295F25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108519" y="1777053"/>
            <a:ext cx="5723482" cy="4176712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0AC3B2C-DF45-FA45-89C5-5A29D28660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13" name="Date Placeholder 3">
            <a:extLst>
              <a:ext uri="{FF2B5EF4-FFF2-40B4-BE49-F238E27FC236}">
                <a16:creationId xmlns:a16="http://schemas.microsoft.com/office/drawing/2014/main" id="{0B19E4D9-5C1F-C145-9AE2-93C2BA554A7E}"/>
              </a:ext>
            </a:extLst>
          </p:cNvPr>
          <p:cNvSpPr>
            <a:spLocks noGrp="1"/>
          </p:cNvSpPr>
          <p:nvPr>
            <p:ph type="dt" sz="half" idx="16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C0DA81D-A4F3-7949-B15E-A133DDBA76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2648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392AD-A4BB-44EE-880F-615E0C4511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1E6587-2ED7-4861-98F6-BDEEB0659F6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368A705-6C8E-3041-B1E5-949B242B20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26836F35-8D6D-F844-A6B4-0538DC766B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20C679F5-5316-EE49-9188-13B4D359B8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847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Picture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7CC10-ADBB-43B6-B95B-AD58926FDAD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72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slide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947F9D-A5CF-4BAA-8E9D-E555BA6E81E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8"/>
            <a:ext cx="72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baggrund. Billede kan ændres ved at dobbeltklikke billede og vælge Skift billede.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124AAC30-F868-E944-93BD-AB1BEE1175A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954350" y="0"/>
            <a:ext cx="4237650" cy="6858001"/>
          </a:xfrm>
          <a:custGeom>
            <a:avLst/>
            <a:gdLst>
              <a:gd name="connsiteX0" fmla="*/ 2899423 w 4237650"/>
              <a:gd name="connsiteY0" fmla="*/ 0 h 6858001"/>
              <a:gd name="connsiteX1" fmla="*/ 4237650 w 4237650"/>
              <a:gd name="connsiteY1" fmla="*/ 4384 h 6858001"/>
              <a:gd name="connsiteX2" fmla="*/ 4237650 w 4237650"/>
              <a:gd name="connsiteY2" fmla="*/ 6858001 h 6858001"/>
              <a:gd name="connsiteX3" fmla="*/ 1473870 w 4237650"/>
              <a:gd name="connsiteY3" fmla="*/ 6858001 h 6858001"/>
              <a:gd name="connsiteX4" fmla="*/ 1357999 w 4237650"/>
              <a:gd name="connsiteY4" fmla="*/ 6740982 h 6858001"/>
              <a:gd name="connsiteX5" fmla="*/ 223 w 4237650"/>
              <a:gd name="connsiteY5" fmla="*/ 3529761 h 6858001"/>
              <a:gd name="connsiteX6" fmla="*/ 3003 w 4237650"/>
              <a:gd name="connsiteY6" fmla="*/ 2927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237650" h="6858001">
                <a:moveTo>
                  <a:pt x="2899423" y="0"/>
                </a:moveTo>
                <a:lnTo>
                  <a:pt x="4237650" y="4384"/>
                </a:lnTo>
                <a:lnTo>
                  <a:pt x="4237650" y="6858001"/>
                </a:lnTo>
                <a:lnTo>
                  <a:pt x="1473870" y="6858001"/>
                </a:lnTo>
                <a:lnTo>
                  <a:pt x="1357999" y="6740982"/>
                </a:lnTo>
                <a:cubicBezTo>
                  <a:pt x="606095" y="5935145"/>
                  <a:pt x="2667" y="4805149"/>
                  <a:pt x="223" y="3529761"/>
                </a:cubicBezTo>
                <a:cubicBezTo>
                  <a:pt x="223" y="2682794"/>
                  <a:pt x="-1168" y="593901"/>
                  <a:pt x="3003" y="2927"/>
                </a:cubicBezTo>
                <a:close/>
              </a:path>
            </a:pathLst>
          </a:custGeom>
          <a:solidFill>
            <a:schemeClr val="tx1">
              <a:alpha val="10000"/>
            </a:schemeClr>
          </a:solidFill>
        </p:spPr>
        <p:txBody>
          <a:bodyPr wrap="square" lIns="216000" tIns="216000">
            <a:noAutofit/>
          </a:bodyPr>
          <a:lstStyle>
            <a:lvl1pPr marL="0" indent="0">
              <a:buNone/>
              <a:defRPr sz="1400" i="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på ikon for at tilføje billede</a:t>
            </a:r>
            <a:endParaRPr lang="en-US" dirty="0"/>
          </a:p>
        </p:txBody>
      </p:sp>
      <p:pic>
        <p:nvPicPr>
          <p:cNvPr id="7" name="Picture 10">
            <a:extLst>
              <a:ext uri="{FF2B5EF4-FFF2-40B4-BE49-F238E27FC236}">
                <a16:creationId xmlns:a16="http://schemas.microsoft.com/office/drawing/2014/main" id="{BAA51113-2172-4BD1-9C49-9B9534968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337956"/>
            <a:ext cx="2222668" cy="674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9050062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80095F-0FDD-40B5-8EF2-8E6577456413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A0660-0C3D-47E4-9BE8-3B9F007BC62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7B24701F-7BAC-E449-A739-D599CAB06FD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AE58817C-4D6D-164D-BFF8-9C1296040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7834743D-B76C-8D40-B35A-8955C7A112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7420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 - Background Pictur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C36A5F0-16FC-FE49-A404-A9C0DFE4A6C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Titel sektion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AF41705-AC5A-9340-AA26-D67A45637A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6100" y="-936000"/>
            <a:ext cx="5511800" cy="68580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4D47F344-823B-E444-8DEF-F81C8A4FB1A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8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Baggrundsbillede kan ændres via Design – Formater baggrund – </a:t>
            </a:r>
          </a:p>
          <a:p>
            <a:r>
              <a:rPr lang="da-DK" dirty="0"/>
              <a:t>Vælg Billede udfyld</a:t>
            </a:r>
          </a:p>
        </p:txBody>
      </p:sp>
      <p:pic>
        <p:nvPicPr>
          <p:cNvPr id="8" name="Picture 10">
            <a:extLst>
              <a:ext uri="{FF2B5EF4-FFF2-40B4-BE49-F238E27FC236}">
                <a16:creationId xmlns:a16="http://schemas.microsoft.com/office/drawing/2014/main" id="{AA9C34E2-969E-4A5F-8044-A56FD1E63E0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90331"/>
            <a:ext cx="2222668" cy="67432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79956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96A3273B-C137-A645-803B-1732A5BFA21F}"/>
              </a:ext>
            </a:extLst>
          </p:cNvPr>
          <p:cNvSpPr/>
          <p:nvPr userDrawn="1"/>
        </p:nvSpPr>
        <p:spPr>
          <a:xfrm flipH="1">
            <a:off x="-287664" y="-267372"/>
            <a:ext cx="12947946" cy="73927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709FFAAC-F341-144B-9DA2-EAD87D4B71E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9000000" cy="2911650"/>
          </a:xfrm>
        </p:spPr>
        <p:txBody>
          <a:bodyPr anchor="b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en-US" dirty="0" err="1"/>
              <a:t>Titel</a:t>
            </a:r>
            <a:r>
              <a:rPr lang="en-US" dirty="0"/>
              <a:t> </a:t>
            </a:r>
            <a:r>
              <a:rPr lang="en-US" dirty="0" err="1"/>
              <a:t>sektion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A4519358-6722-2D4A-84BA-8B3BDD072A3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0000" y="4684889"/>
            <a:ext cx="9000000" cy="1804811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 dirty="0"/>
              <a:t>Undertitel.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ADD04EE-ADC8-4043-AB21-A1FEF146F0E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0000" y="278478"/>
            <a:ext cx="2151200" cy="652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30215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13B98CA-3CE7-EA45-A77C-C4E2CFF48A0A}"/>
              </a:ext>
            </a:extLst>
          </p:cNvPr>
          <p:cNvSpPr/>
          <p:nvPr userDrawn="1"/>
        </p:nvSpPr>
        <p:spPr>
          <a:xfrm flipH="1">
            <a:off x="180621" y="-1"/>
            <a:ext cx="12011377" cy="68580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dirty="0">
              <a:solidFill>
                <a:schemeClr val="tx1"/>
              </a:solidFill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63894C80-4877-EA47-8C89-214FA3124C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sp>
        <p:nvSpPr>
          <p:cNvPr id="9" name="Subtitle 2">
            <a:extLst>
              <a:ext uri="{FF2B5EF4-FFF2-40B4-BE49-F238E27FC236}">
                <a16:creationId xmlns:a16="http://schemas.microsoft.com/office/drawing/2014/main" id="{2D290D5C-5320-BF47-9B8C-E0318B13666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117334" y="1773238"/>
            <a:ext cx="5739704" cy="4150540"/>
          </a:xfrm>
        </p:spPr>
        <p:txBody>
          <a:bodyPr>
            <a:normAutofit/>
          </a:bodyPr>
          <a:lstStyle>
            <a:lvl1pPr marL="0" indent="0" algn="l">
              <a:spcBef>
                <a:spcPts val="80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342900" indent="-342900">
              <a:buFont typeface="+mj-lt"/>
              <a:buAutoNum type="arabicPeriod"/>
            </a:pPr>
            <a:r>
              <a:rPr lang="da-DK" dirty="0"/>
              <a:t>Agenda #1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Agenda #2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Agenda #3</a:t>
            </a: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3D46D0B0-E4B3-564B-A7AF-A4C86A5E876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60000" y="1773238"/>
            <a:ext cx="5448663" cy="4176712"/>
          </a:xfrm>
        </p:spPr>
        <p:txBody>
          <a:bodyPr anchor="t" anchorCtr="0">
            <a:normAutofit/>
          </a:bodyPr>
          <a:lstStyle>
            <a:lvl1pPr algn="l">
              <a:defRPr sz="5000"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Agenda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4350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solidFill>
            <a:schemeClr val="tx1">
              <a:alpha val="1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ikon for at tilføje billede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5736000" cy="111601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Slide med billede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60000" y="1773238"/>
            <a:ext cx="5377215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360000" y="2427112"/>
            <a:ext cx="5377215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Brødtekst til slide med billede.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  <a:p>
            <a:r>
              <a:rPr lang="da-DK" dirty="0"/>
              <a:t>Billede i højre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596061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 and Picture - Lig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7B7E727-BE3A-AA4E-8F11-5B81257FE44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-11289" y="0"/>
            <a:ext cx="5819952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lIns="216000" tIns="216000"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4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da-DK" dirty="0"/>
              <a:t>Klik på ikon for at tilføje billede</a:t>
            </a:r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6B56432A-EF3C-D746-80D4-888AE515BF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121038" y="333374"/>
            <a:ext cx="5736000" cy="111601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da-DK" dirty="0"/>
              <a:t>Slide med billede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CB376173-2BC5-6943-A1EC-E9D4287D44CC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121038" y="1773238"/>
            <a:ext cx="5377215" cy="540984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da-DK" dirty="0"/>
              <a:t>Undertitel</a:t>
            </a:r>
          </a:p>
        </p:txBody>
      </p:sp>
      <p:sp>
        <p:nvSpPr>
          <p:cNvPr id="13" name="Text Placeholder 3">
            <a:extLst>
              <a:ext uri="{FF2B5EF4-FFF2-40B4-BE49-F238E27FC236}">
                <a16:creationId xmlns:a16="http://schemas.microsoft.com/office/drawing/2014/main" id="{10483C3B-DF67-4C4E-8A3B-A3D65F900632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6121038" y="2427112"/>
            <a:ext cx="5377215" cy="4062588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da-DK" dirty="0"/>
              <a:t>Brødtekst til slide med billede. Baggrundsfarve kan ændres via Design </a:t>
            </a:r>
            <a:r>
              <a:rPr lang="mr-IN" dirty="0"/>
              <a:t>–</a:t>
            </a:r>
            <a:r>
              <a:rPr lang="da-DK" dirty="0"/>
              <a:t> Formater baggrund</a:t>
            </a:r>
          </a:p>
          <a:p>
            <a:r>
              <a:rPr lang="da-DK" dirty="0"/>
              <a:t>Billede i venstre side kan ændres ved at dobbeltklikke på det og vælge Skift billede</a:t>
            </a:r>
          </a:p>
        </p:txBody>
      </p:sp>
    </p:spTree>
    <p:extLst>
      <p:ext uri="{BB962C8B-B14F-4D97-AF65-F5344CB8AC3E}">
        <p14:creationId xmlns:p14="http://schemas.microsoft.com/office/powerpoint/2010/main" val="3180108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E914E0-7C4D-452C-BC38-7156F433A0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60000" y="1781516"/>
            <a:ext cx="9000000" cy="4168434"/>
          </a:xfrm>
        </p:spPr>
        <p:txBody>
          <a:bodyPr/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E26F36-3CBC-9D4D-AE77-68C860F4B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1DA0B9FB-B25B-2343-8944-8AAFA3C054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38FFBE02-E65B-5F47-B41B-E7766173D6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893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DEE39-2EEE-4532-A2D5-A8B3AB2910F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0000" y="333374"/>
            <a:ext cx="11497038" cy="1116013"/>
          </a:xfrm>
        </p:spPr>
        <p:txBody>
          <a:bodyPr/>
          <a:lstStyle>
            <a:lvl1pPr>
              <a:defRPr/>
            </a:lvl1pPr>
          </a:lstStyle>
          <a:p>
            <a:r>
              <a:rPr lang="da-DK" dirty="0"/>
              <a:t>Indholdsslide med ren tekst </a:t>
            </a:r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AAD52DAD-08CD-494C-B12F-B2B460B35B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ECAFEEAA-F34C-3A49-B45E-16083E4D13F4}"/>
              </a:ext>
            </a:extLst>
          </p:cNvPr>
          <p:cNvSpPr>
            <a:spLocks noGrp="1"/>
          </p:cNvSpPr>
          <p:nvPr>
            <p:ph type="body" sz="half" idx="10" hasCustomPrompt="1"/>
          </p:nvPr>
        </p:nvSpPr>
        <p:spPr>
          <a:xfrm>
            <a:off x="360001" y="1793874"/>
            <a:ext cx="9000000" cy="4156075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 err="1"/>
              <a:t>Tekst</a:t>
            </a:r>
            <a:endParaRPr lang="en-US" dirty="0"/>
          </a:p>
        </p:txBody>
      </p:sp>
      <p:sp>
        <p:nvSpPr>
          <p:cNvPr id="11" name="Date Placeholder 3">
            <a:extLst>
              <a:ext uri="{FF2B5EF4-FFF2-40B4-BE49-F238E27FC236}">
                <a16:creationId xmlns:a16="http://schemas.microsoft.com/office/drawing/2014/main" id="{F590FCC2-5FF6-424D-BC80-F4BA884ABA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136329-1676-444C-A154-877B09088B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978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414B5-AE94-4D1D-AF3D-08A4F17CD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33374"/>
            <a:ext cx="11497038" cy="111601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da-DK" dirty="0"/>
              <a:t>Indholdsslide med </a:t>
            </a:r>
            <a:r>
              <a:rPr lang="da-DK" dirty="0" err="1"/>
              <a:t>bullet</a:t>
            </a:r>
            <a:r>
              <a:rPr lang="da-DK" dirty="0"/>
              <a:t> points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598646-7012-458D-B305-6F83283E0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0000" y="1781516"/>
            <a:ext cx="11497038" cy="41684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Add bullet points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4E30C-5052-43F2-882B-6A851421DE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342619" y="6274289"/>
            <a:ext cx="11562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AF79CE-3908-1147-A4C2-FDED3757074A}" type="datetime2">
              <a:rPr lang="da-DK" smtClean="0"/>
              <a:t>24. oktober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48FBB-7C0C-4B36-9014-6AFA4F4B9B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596800" y="6274289"/>
            <a:ext cx="75970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313DF-443C-4103-91AE-5715923BDE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10127" y="6274289"/>
            <a:ext cx="418707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  </a:t>
            </a:r>
            <a:fld id="{384B6154-A16E-4BE9-A890-4F642AFA4ABD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1A3831B-5EB7-FE47-B64E-BBD1C49DB8E0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35600" y="-934222"/>
            <a:ext cx="5511800" cy="685800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8BE2D2-74D2-F945-BE67-FFF4F321339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0771" y="6137900"/>
            <a:ext cx="1653058" cy="501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86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5" r:id="rId3"/>
    <p:sldLayoutId id="2147483651" r:id="rId4"/>
    <p:sldLayoutId id="2147483666" r:id="rId5"/>
    <p:sldLayoutId id="2147483663" r:id="rId6"/>
    <p:sldLayoutId id="2147483664" r:id="rId7"/>
    <p:sldLayoutId id="2147483650" r:id="rId8"/>
    <p:sldLayoutId id="2147483662" r:id="rId9"/>
    <p:sldLayoutId id="2147483657" r:id="rId10"/>
    <p:sldLayoutId id="2147483661" r:id="rId11"/>
    <p:sldLayoutId id="2147483667" r:id="rId12"/>
    <p:sldLayoutId id="2147483668" r:id="rId13"/>
    <p:sldLayoutId id="2147483654" r:id="rId14"/>
    <p:sldLayoutId id="2147483655" r:id="rId15"/>
    <p:sldLayoutId id="2147483652" r:id="rId16"/>
    <p:sldLayoutId id="2147483653" r:id="rId17"/>
    <p:sldLayoutId id="2147483656" r:id="rId18"/>
    <p:sldLayoutId id="2147483658" r:id="rId19"/>
    <p:sldLayoutId id="2147483659" r:id="rId20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7800" indent="-1778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tabLst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30238" indent="-1730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08038" indent="1063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50950" indent="-131763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14475" indent="-122238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tabLst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11" userDrawn="1">
          <p15:clr>
            <a:srgbClr val="F26B43"/>
          </p15:clr>
        </p15:guide>
        <p15:guide id="2" orient="horz" pos="210" userDrawn="1">
          <p15:clr>
            <a:srgbClr val="F26B43"/>
          </p15:clr>
        </p15:guide>
        <p15:guide id="3" orient="horz" pos="4088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1117" userDrawn="1">
          <p15:clr>
            <a:srgbClr val="F26B43"/>
          </p15:clr>
        </p15:guide>
        <p15:guide id="6" orient="horz" pos="913" userDrawn="1">
          <p15:clr>
            <a:srgbClr val="F26B43"/>
          </p15:clr>
        </p15:guide>
        <p15:guide id="7" orient="horz" pos="3748" userDrawn="1">
          <p15:clr>
            <a:srgbClr val="F26B43"/>
          </p15:clr>
        </p15:guide>
        <p15:guide id="8" pos="3840" userDrawn="1">
          <p15:clr>
            <a:srgbClr val="F26B43"/>
          </p15:clr>
        </p15:guide>
        <p15:guide id="9" pos="365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1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A5FC9-0168-2243-B73C-2AB1211895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Drøftelse af 3-i-1 spørgerammen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CA10BF-696C-AC4D-AA70-63823AF951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671752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Drøftelse </a:t>
            </a:r>
            <a:r>
              <a:rPr lang="da-DK"/>
              <a:t>af spørgerammen</a:t>
            </a:r>
            <a:endParaRPr lang="da-DK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Formålet er, gennem en drøftelse, at nå frem til en fælles forståelse af spørgsmålene og, i det omfang det er nødvendigt</a:t>
            </a:r>
            <a:r>
              <a:rPr lang="da-DK"/>
              <a:t>, lave </a:t>
            </a:r>
            <a:r>
              <a:rPr lang="da-DK" dirty="0"/>
              <a:t>lokale definitioner.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Fælles drøftelse</a:t>
            </a:r>
            <a:r>
              <a:rPr lang="da-DK"/>
              <a:t>: Bliv </a:t>
            </a:r>
            <a:r>
              <a:rPr lang="da-DK" dirty="0"/>
              <a:t>enige om, </a:t>
            </a:r>
            <a:r>
              <a:rPr lang="da-DK"/>
              <a:t>hvilke post-its </a:t>
            </a:r>
            <a:r>
              <a:rPr lang="da-DK" dirty="0"/>
              <a:t>I vil arbejde videre med.</a:t>
            </a:r>
          </a:p>
          <a:p>
            <a:pPr marL="0" indent="0">
              <a:buNone/>
            </a:pPr>
            <a:endParaRPr lang="da-DK" dirty="0"/>
          </a:p>
          <a:p>
            <a:pPr marL="0" indent="0">
              <a:buNone/>
            </a:pPr>
            <a:r>
              <a:rPr lang="da-DK" dirty="0"/>
              <a:t>Drøftelse: 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Gruppedrøftelse af det valgte begreb/emne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Gruppe præsentation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Fælles drøftelse af det valgte begreb/emne.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24. oktober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5E9B2-EFD8-5B44-BBAF-1D14FB770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6" name="Grafik 5" descr="Kundeanmeldelse">
            <a:extLst>
              <a:ext uri="{FF2B5EF4-FFF2-40B4-BE49-F238E27FC236}">
                <a16:creationId xmlns:a16="http://schemas.microsoft.com/office/drawing/2014/main" id="{8B207600-8747-8767-33CA-E34EC3777C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71961" y="3865733"/>
            <a:ext cx="2456873" cy="245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848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1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33374"/>
            <a:ext cx="11968634" cy="3655302"/>
          </a:xfrm>
        </p:spPr>
        <p:txBody>
          <a:bodyPr>
            <a:normAutofit/>
          </a:bodyPr>
          <a:lstStyle/>
          <a:p>
            <a:r>
              <a:rPr lang="da-DK" sz="7200" dirty="0">
                <a:solidFill>
                  <a:schemeClr val="bg1"/>
                </a:solidFill>
              </a:rPr>
              <a:t>Opsamling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24. oktober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5E9B2-EFD8-5B44-BBAF-1D14FB770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4891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1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000" y="333374"/>
            <a:ext cx="11968634" cy="3655302"/>
          </a:xfrm>
        </p:spPr>
        <p:txBody>
          <a:bodyPr>
            <a:normAutofit/>
          </a:bodyPr>
          <a:lstStyle/>
          <a:p>
            <a:r>
              <a:rPr lang="da-DK" sz="7200" dirty="0">
                <a:solidFill>
                  <a:schemeClr val="bg1"/>
                </a:solidFill>
              </a:rPr>
              <a:t>Tak for i dag!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24. oktober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5E9B2-EFD8-5B44-BBAF-1D14FB770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289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>
                <a:solidFill>
                  <a:srgbClr val="FF0000"/>
                </a:solidFill>
              </a:rPr>
              <a:t>Til mødeansvarlig – </a:t>
            </a:r>
            <a:r>
              <a:rPr lang="da-DK" dirty="0" err="1">
                <a:solidFill>
                  <a:srgbClr val="FF0000"/>
                </a:solidFill>
              </a:rPr>
              <a:t>PowerPointets</a:t>
            </a:r>
            <a:r>
              <a:rPr lang="da-DK" dirty="0">
                <a:solidFill>
                  <a:srgbClr val="FF0000"/>
                </a:solidFill>
              </a:rPr>
              <a:t> opbygning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 err="1">
                <a:solidFill>
                  <a:srgbClr val="FF0000"/>
                </a:solidFill>
              </a:rPr>
              <a:t>PowerPointen</a:t>
            </a:r>
            <a:r>
              <a:rPr lang="da-DK" dirty="0">
                <a:solidFill>
                  <a:srgbClr val="FF0000"/>
                </a:solidFill>
              </a:rPr>
              <a:t> er opbygget som en hjælp til dig, når du skal facilitere drøftelsen af </a:t>
            </a:r>
            <a:r>
              <a:rPr lang="da-DK">
                <a:solidFill>
                  <a:srgbClr val="FF0000"/>
                </a:solidFill>
              </a:rPr>
              <a:t>3-i-1 spørgerammen for dine medarbejdere.</a:t>
            </a:r>
            <a:endParaRPr lang="da-DK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da-DK" dirty="0">
                <a:solidFill>
                  <a:srgbClr val="FF0000"/>
                </a:solidFill>
              </a:rPr>
              <a:t>Alt med rød er en guide til dig og skal enten slettes eller tilpasses inden mødet.</a:t>
            </a:r>
          </a:p>
          <a:p>
            <a:pPr marL="0" indent="0">
              <a:buNone/>
            </a:pPr>
            <a:r>
              <a:rPr lang="da-DK" dirty="0">
                <a:solidFill>
                  <a:srgbClr val="FF0000"/>
                </a:solidFill>
              </a:rPr>
              <a:t>Til hver slide vil der være tilføjet noter, der kan hjælpe dig gennem øvelserne og drøftelserne.</a:t>
            </a:r>
          </a:p>
          <a:p>
            <a:pPr marL="0" indent="0">
              <a:buNone/>
            </a:pPr>
            <a:r>
              <a:rPr lang="da-DK" dirty="0">
                <a:solidFill>
                  <a:srgbClr val="FF0000"/>
                </a:solidFill>
              </a:rPr>
              <a:t>Du kan vælge mellem to metoder alt efter, </a:t>
            </a:r>
            <a:r>
              <a:rPr lang="da-DK">
                <a:solidFill>
                  <a:srgbClr val="FF0000"/>
                </a:solidFill>
              </a:rPr>
              <a:t>hvor mange, </a:t>
            </a:r>
            <a:r>
              <a:rPr lang="da-DK" dirty="0">
                <a:solidFill>
                  <a:srgbClr val="FF0000"/>
                </a:solidFill>
              </a:rPr>
              <a:t>der deltager </a:t>
            </a:r>
            <a:r>
              <a:rPr lang="da-DK">
                <a:solidFill>
                  <a:srgbClr val="FF0000"/>
                </a:solidFill>
              </a:rPr>
              <a:t>i drøftelsen:</a:t>
            </a:r>
            <a:endParaRPr lang="da-DK" dirty="0">
              <a:solidFill>
                <a:srgbClr val="FF0000"/>
              </a:solidFill>
            </a:endParaRPr>
          </a:p>
          <a:p>
            <a:r>
              <a:rPr lang="da-DK" dirty="0">
                <a:solidFill>
                  <a:srgbClr val="FF0000"/>
                </a:solidFill>
              </a:rPr>
              <a:t>Vælg slide 7-8 for metode 1 (færre end 10)</a:t>
            </a:r>
          </a:p>
          <a:p>
            <a:r>
              <a:rPr lang="da-DK" dirty="0">
                <a:solidFill>
                  <a:srgbClr val="FF0000"/>
                </a:solidFill>
              </a:rPr>
              <a:t>Vælg slide 9-10 for metode 2 (flere end 10)</a:t>
            </a:r>
          </a:p>
          <a:p>
            <a:pPr marL="0" indent="0">
              <a:buNone/>
            </a:pPr>
            <a:r>
              <a:rPr lang="da-DK" dirty="0">
                <a:solidFill>
                  <a:srgbClr val="FF0000"/>
                </a:solidFill>
              </a:rPr>
              <a:t>Husk at slette de overfløde slides.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24. oktober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5E9B2-EFD8-5B44-BBAF-1D14FB770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420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16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85007B4-CCFB-E144-9AA9-6B1E464FC7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da-DK" dirty="0"/>
              <a:t>Velkommen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Formål og spilleregler på mødet i dag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Kort præsentation af 3-i-1-undersøgelsen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Gennemgang af spørgerammen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Drøftelse af spørgerammen – udarbejd lokale forståelser og definitioner 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Opsamling</a:t>
            </a:r>
          </a:p>
          <a:p>
            <a:pPr marL="342900" indent="-342900">
              <a:buFont typeface="+mj-lt"/>
              <a:buAutoNum type="arabicPeriod"/>
            </a:pPr>
            <a:r>
              <a:rPr lang="da-DK" dirty="0"/>
              <a:t>Tak for i dag</a:t>
            </a:r>
          </a:p>
          <a:p>
            <a:endParaRPr lang="da-DK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752ACB-2A3A-5948-A8F4-6E589C6C7F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Dagsorden </a:t>
            </a:r>
          </a:p>
        </p:txBody>
      </p:sp>
    </p:spTree>
    <p:extLst>
      <p:ext uri="{BB962C8B-B14F-4D97-AF65-F5344CB8AC3E}">
        <p14:creationId xmlns:p14="http://schemas.microsoft.com/office/powerpoint/2010/main" val="17720131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Formål med mødet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Forud for besvarelsen af 3-i-1-undersøgelsen, som kører fra d. 5. – 30. januar 2026, har HovedMED besluttet, at der lokalt skal ske en drøftelse af spørgerammen til 3-i-1-undersøgelsen.</a:t>
            </a:r>
          </a:p>
          <a:p>
            <a:r>
              <a:rPr lang="da-DK" dirty="0"/>
              <a:t>Formålet med dagens møde er at skabe en fælles forståelse af spørgsmålene og, i det omfang det er nødvendigt, skal der laves lokale definitioner.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24. oktober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5E9B2-EFD8-5B44-BBAF-1D14FB770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6" name="Grafik 7" descr="Møde">
            <a:extLst>
              <a:ext uri="{FF2B5EF4-FFF2-40B4-BE49-F238E27FC236}">
                <a16:creationId xmlns:a16="http://schemas.microsoft.com/office/drawing/2014/main" id="{AA2BD61F-0294-AD44-D515-B04336D9F0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53851" y="3748034"/>
            <a:ext cx="2193157" cy="2201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8545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Spilleregler</a:t>
            </a:r>
            <a:br>
              <a:rPr lang="da-DK" dirty="0"/>
            </a:br>
            <a:r>
              <a:rPr lang="da-DK" dirty="0"/>
              <a:t>- en forudsætning for en god drøftelse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Vi er åbne og ærlige</a:t>
            </a:r>
          </a:p>
          <a:p>
            <a:r>
              <a:rPr lang="da-DK" dirty="0"/>
              <a:t>Vi vil lytte til hinanden</a:t>
            </a:r>
          </a:p>
          <a:p>
            <a:r>
              <a:rPr lang="da-DK" dirty="0"/>
              <a:t>Vi vil forsøge at forstå</a:t>
            </a:r>
          </a:p>
          <a:p>
            <a:r>
              <a:rPr lang="da-DK" dirty="0"/>
              <a:t>Vi kan have forskellige syn på tingene og behøver ikke nødvendigvis at blive enige om alt</a:t>
            </a:r>
          </a:p>
          <a:p>
            <a:r>
              <a:rPr lang="da-DK" dirty="0"/>
              <a:t>Vi er konstruktive</a:t>
            </a:r>
          </a:p>
          <a:p>
            <a:r>
              <a:rPr lang="da-DK" dirty="0">
                <a:solidFill>
                  <a:srgbClr val="FF0000"/>
                </a:solidFill>
              </a:rPr>
              <a:t>Tilføj eventuelt flere eller andre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24. oktober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5E9B2-EFD8-5B44-BBAF-1D14FB770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1956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Hvad er 3-i-1-undersøgelsen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7481" y="1449387"/>
            <a:ext cx="11497038" cy="4659028"/>
          </a:xfrm>
        </p:spPr>
        <p:txBody>
          <a:bodyPr>
            <a:normAutofit fontScale="92500" lnSpcReduction="10000"/>
          </a:bodyPr>
          <a:lstStyle/>
          <a:p>
            <a:r>
              <a:rPr lang="da-DK" dirty="0"/>
              <a:t>3-i-1-undersøgelsen foretages hvert tredje år og er en sammenlægning af de tre undersøgelser (trivselsundersøgelser, APV og leder-evalueringer) og har til formål at give et generelt billede af trivslen i Haderslev Kommune.  </a:t>
            </a:r>
          </a:p>
          <a:p>
            <a:r>
              <a:rPr lang="da-DK" dirty="0"/>
              <a:t>Undersøgelsen sker gennem besvarelsen af et spørgeskema og følges op af en dialog omkring resultaterne.</a:t>
            </a:r>
          </a:p>
          <a:p>
            <a:r>
              <a:rPr lang="da-DK" dirty="0"/>
              <a:t>Undersøgelsen </a:t>
            </a:r>
            <a:r>
              <a:rPr lang="da-DK"/>
              <a:t>omfatter 10 </a:t>
            </a:r>
            <a:r>
              <a:rPr lang="da-DK" dirty="0"/>
              <a:t>dialog-temaer:</a:t>
            </a:r>
          </a:p>
          <a:p>
            <a:pPr lvl="1"/>
            <a:r>
              <a:rPr lang="da-DK"/>
              <a:t>Samarbejde om opgaveløsningen - </a:t>
            </a:r>
            <a:r>
              <a:rPr lang="da-DK" dirty="0"/>
              <a:t>på arbejdspladsen </a:t>
            </a:r>
          </a:p>
          <a:p>
            <a:pPr lvl="1"/>
            <a:r>
              <a:rPr lang="da-DK" dirty="0"/>
              <a:t>Samarbejde </a:t>
            </a:r>
            <a:r>
              <a:rPr lang="da-DK"/>
              <a:t>om opgaveløsningen </a:t>
            </a:r>
            <a:r>
              <a:rPr lang="da-DK" dirty="0"/>
              <a:t>- på tværs af arbejdspladser/afdelinger  </a:t>
            </a:r>
          </a:p>
          <a:p>
            <a:pPr lvl="1"/>
            <a:r>
              <a:rPr lang="da-DK"/>
              <a:t>Ledelse – nærmeste leder</a:t>
            </a:r>
          </a:p>
          <a:p>
            <a:pPr lvl="1"/>
            <a:r>
              <a:rPr lang="da-DK"/>
              <a:t>Ledelse – leders leder</a:t>
            </a:r>
            <a:endParaRPr lang="da-DK" dirty="0"/>
          </a:p>
          <a:p>
            <a:pPr lvl="1"/>
            <a:r>
              <a:rPr lang="da-DK" dirty="0"/>
              <a:t>Trivsel </a:t>
            </a:r>
          </a:p>
          <a:p>
            <a:pPr lvl="1"/>
            <a:r>
              <a:rPr lang="da-DK" dirty="0"/>
              <a:t>Uacceptabel adfærd fra kolleger og ledere indenfor arbejdspladsen</a:t>
            </a:r>
          </a:p>
          <a:p>
            <a:pPr lvl="1"/>
            <a:r>
              <a:rPr lang="da-DK" dirty="0"/>
              <a:t>Uacceptabel adfærd fra personer, der ikke er ansat ved Haderslev Kommune. Fx borgere og pårørende borgere  </a:t>
            </a:r>
          </a:p>
          <a:p>
            <a:pPr lvl="1"/>
            <a:r>
              <a:rPr lang="da-DK"/>
              <a:t>Haderslev Kommunes værdier – i ledelse og samarbejde</a:t>
            </a:r>
            <a:endParaRPr lang="da-DK" dirty="0"/>
          </a:p>
          <a:p>
            <a:pPr lvl="1"/>
            <a:r>
              <a:rPr lang="da-DK"/>
              <a:t>Sygefravær – faktorer til nedbringelse af sygefravær</a:t>
            </a:r>
          </a:p>
          <a:p>
            <a:pPr lvl="1"/>
            <a:r>
              <a:rPr lang="da-DK"/>
              <a:t>Sygefravær - overordnede årsager</a:t>
            </a:r>
          </a:p>
          <a:p>
            <a:pPr lvl="1"/>
            <a:endParaRPr lang="da-DK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24. oktober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5E9B2-EFD8-5B44-BBAF-1D14FB770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9000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Gennemgang </a:t>
            </a:r>
            <a:r>
              <a:rPr lang="da-DK"/>
              <a:t>af dialog-temaer </a:t>
            </a:r>
            <a:r>
              <a:rPr lang="da-DK" b="1">
                <a:solidFill>
                  <a:srgbClr val="C00000"/>
                </a:solidFill>
              </a:rPr>
              <a:t>Metode 1 (færre end 10)</a:t>
            </a:r>
            <a:br>
              <a:rPr lang="da-DK" b="1">
                <a:solidFill>
                  <a:srgbClr val="C00000"/>
                </a:solidFill>
              </a:rPr>
            </a:br>
            <a:endParaRPr lang="da-DK" dirty="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Formålet er at finde frem til de begreber eller formuleringer, vi har brug for at have en fælles drøftelse af.</a:t>
            </a:r>
          </a:p>
          <a:p>
            <a:r>
              <a:rPr lang="da-DK" dirty="0"/>
              <a:t>Gennemgå dialog-temaerne og deres spørgsmål et efter et </a:t>
            </a:r>
            <a:r>
              <a:rPr lang="da-DK"/>
              <a:t>og skriv </a:t>
            </a:r>
            <a:r>
              <a:rPr lang="da-DK" dirty="0"/>
              <a:t>hver </a:t>
            </a:r>
            <a:r>
              <a:rPr lang="da-DK"/>
              <a:t>især post-its </a:t>
            </a:r>
            <a:r>
              <a:rPr lang="da-DK" dirty="0"/>
              <a:t>med de begreber </a:t>
            </a:r>
            <a:r>
              <a:rPr lang="da-DK"/>
              <a:t>og emner, der bør drøftes </a:t>
            </a:r>
            <a:r>
              <a:rPr lang="da-DK" dirty="0"/>
              <a:t>i plenum.</a:t>
            </a:r>
          </a:p>
          <a:p>
            <a:pPr marL="0" indent="0">
              <a:buNone/>
            </a:pPr>
            <a:r>
              <a:rPr lang="da-DK" dirty="0"/>
              <a:t>	Forhold jer til disse spørgsmål i gennemgangen af dialog-temaerne:</a:t>
            </a:r>
          </a:p>
          <a:p>
            <a:pPr marL="1416050" lvl="3" indent="-342900">
              <a:buFont typeface="Raleway" panose="020B0503030101060003" pitchFamily="34" charset="0"/>
              <a:buChar char="-"/>
            </a:pPr>
            <a:r>
              <a:rPr lang="da-DK" dirty="0"/>
              <a:t>Er der noget i nogle af spørgsmålene, der kan give anledning til usikkerhed eller forskellige forståelser?</a:t>
            </a:r>
          </a:p>
          <a:p>
            <a:pPr marL="1416050" lvl="3" indent="-342900">
              <a:buFont typeface="Raleway" panose="020B0503030101060003" pitchFamily="34" charset="0"/>
              <a:buChar char="-"/>
            </a:pPr>
            <a:r>
              <a:rPr lang="da-DK" dirty="0"/>
              <a:t>Er der nogle begreber, hvor vi har brug for en lokal forståelse eller definition? </a:t>
            </a:r>
          </a:p>
          <a:p>
            <a:pPr marL="1073150" lvl="3" indent="0">
              <a:buNone/>
            </a:pPr>
            <a:endParaRPr lang="da-DK" dirty="0"/>
          </a:p>
          <a:p>
            <a:r>
              <a:rPr lang="da-DK" dirty="0"/>
              <a:t>Sæt </a:t>
            </a:r>
            <a:r>
              <a:rPr lang="da-DK"/>
              <a:t>alle post-its </a:t>
            </a:r>
            <a:r>
              <a:rPr lang="da-DK" dirty="0"/>
              <a:t>op på en væg eller whiteboard og gruppér dem efter    temaer/begreber.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24. oktober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5E9B2-EFD8-5B44-BBAF-1D14FB770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Grafik 5" descr="Kundeanmeldelse">
            <a:extLst>
              <a:ext uri="{FF2B5EF4-FFF2-40B4-BE49-F238E27FC236}">
                <a16:creationId xmlns:a16="http://schemas.microsoft.com/office/drawing/2014/main" id="{59A1D0D3-8CFF-BF2C-BCA4-76A8A8974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71961" y="3865733"/>
            <a:ext cx="2456873" cy="245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98608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Drøftelse af spørgerammen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Formålet er, gennem en drøftelse, at nå frem til en fælles forståelse af spørgsmålene og, i det omfang det er nødvendigt, skal der laves lokale definitioner.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Bliv enige om, </a:t>
            </a:r>
            <a:r>
              <a:rPr lang="da-DK"/>
              <a:t>hvilke post-its </a:t>
            </a:r>
            <a:r>
              <a:rPr lang="da-DK" dirty="0"/>
              <a:t>I vil arbejde videre med.</a:t>
            </a:r>
          </a:p>
          <a:p>
            <a:pPr marL="0" indent="0">
              <a:buNone/>
            </a:pPr>
            <a:endParaRPr lang="da-DK" dirty="0"/>
          </a:p>
          <a:p>
            <a:r>
              <a:rPr lang="da-DK" dirty="0"/>
              <a:t>Drøft de udvalgte temaer/</a:t>
            </a:r>
            <a:r>
              <a:rPr lang="da-DK"/>
              <a:t>begreber ét ad </a:t>
            </a:r>
            <a:r>
              <a:rPr lang="da-DK" dirty="0"/>
              <a:t>gangen og bliv enige om jeres forståelse og definitioner.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24. oktober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5E9B2-EFD8-5B44-BBAF-1D14FB770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Grafik 5" descr="Kundeanmeldelse">
            <a:extLst>
              <a:ext uri="{FF2B5EF4-FFF2-40B4-BE49-F238E27FC236}">
                <a16:creationId xmlns:a16="http://schemas.microsoft.com/office/drawing/2014/main" id="{6D4B423F-AF56-3D61-E90A-D53697BAD1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71961" y="3865733"/>
            <a:ext cx="2456873" cy="245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1195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5F24E-A8F1-9042-AC4E-0F8BB129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a-DK" dirty="0"/>
              <a:t>Gennemgang </a:t>
            </a:r>
            <a:r>
              <a:rPr lang="da-DK"/>
              <a:t>af dialog-temaer </a:t>
            </a:r>
            <a:r>
              <a:rPr lang="da-DK" b="1">
                <a:solidFill>
                  <a:srgbClr val="C00000"/>
                </a:solidFill>
              </a:rPr>
              <a:t>Metode 2 (flere end 10)</a:t>
            </a:r>
            <a:br>
              <a:rPr lang="da-DK" b="1">
                <a:solidFill>
                  <a:srgbClr val="C00000"/>
                </a:solidFill>
              </a:rPr>
            </a:b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BB321-F953-764E-80F5-85A09CFD0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da-DK" dirty="0"/>
              <a:t>Formålet er at finde frem til de begreber eller formuleringer, vi har brug for at have en fælles drøftelse af.</a:t>
            </a:r>
          </a:p>
          <a:p>
            <a:r>
              <a:rPr lang="da-DK" dirty="0"/>
              <a:t>Gruppearbejde: Gennemgå dialog-temaerne og deres spørgsmål et efter et og udvælg begreber/emner, der bør drøftes. Skriver post-</a:t>
            </a:r>
            <a:r>
              <a:rPr lang="da-DK" dirty="0" err="1"/>
              <a:t>it’s</a:t>
            </a:r>
            <a:r>
              <a:rPr lang="da-DK" dirty="0"/>
              <a:t> med de valgte begreber/emner.</a:t>
            </a:r>
          </a:p>
          <a:p>
            <a:pPr marL="0" indent="0">
              <a:buNone/>
            </a:pPr>
            <a:r>
              <a:rPr lang="da-DK" dirty="0"/>
              <a:t>	Forhold jer til disse spørgsmål i gennemgangen af dialog-temaerne:</a:t>
            </a:r>
          </a:p>
          <a:p>
            <a:pPr marL="1416050" lvl="3" indent="-342900"/>
            <a:r>
              <a:rPr lang="da-DK" dirty="0"/>
              <a:t>Er der noget i nogle af spørgsmålene, der kan give anledning til usikkerhed eller forskellige forståelser?</a:t>
            </a:r>
          </a:p>
          <a:p>
            <a:pPr marL="1416050" lvl="3" indent="-342900"/>
            <a:r>
              <a:rPr lang="da-DK" dirty="0"/>
              <a:t>Er der nogle begreber, hvor vi har brug for en lokal forståelse eller definition? </a:t>
            </a:r>
          </a:p>
          <a:p>
            <a:pPr marL="1073150" lvl="3" indent="0">
              <a:buNone/>
            </a:pPr>
            <a:endParaRPr lang="da-DK" dirty="0"/>
          </a:p>
          <a:p>
            <a:r>
              <a:rPr lang="da-DK" dirty="0"/>
              <a:t>Fælles: Sæt alle post-</a:t>
            </a:r>
            <a:r>
              <a:rPr lang="da-DK" dirty="0" err="1"/>
              <a:t>it’s</a:t>
            </a:r>
            <a:r>
              <a:rPr lang="da-DK" dirty="0"/>
              <a:t> op på en væg eller whiteboard og gruppér dem efter temaer/begreber.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83F5B5-3799-2A4E-8965-9C64729E04E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F2AF79CE-3908-1147-A4C2-FDED3757074A}" type="datetime2">
              <a:rPr lang="da-DK" smtClean="0"/>
              <a:pPr/>
              <a:t>24. oktober 2025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B5E9B2-EFD8-5B44-BBAF-1D14FB770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r>
              <a:rPr lang="en-US"/>
              <a:t>  </a:t>
            </a:r>
            <a:fld id="{384B6154-A16E-4BE9-A890-4F642AFA4ABD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6" name="Grafik 5" descr="Kundeanmeldelse">
            <a:extLst>
              <a:ext uri="{FF2B5EF4-FFF2-40B4-BE49-F238E27FC236}">
                <a16:creationId xmlns:a16="http://schemas.microsoft.com/office/drawing/2014/main" id="{70D53A4B-D08D-80F0-BAC5-5DDB314EF2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471961" y="3865733"/>
            <a:ext cx="2456873" cy="2456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642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aderslev">
      <a:dk1>
        <a:srgbClr val="000000"/>
      </a:dk1>
      <a:lt1>
        <a:srgbClr val="FFFFFF"/>
      </a:lt1>
      <a:dk2>
        <a:srgbClr val="595959"/>
      </a:dk2>
      <a:lt2>
        <a:srgbClr val="E7E6E6"/>
      </a:lt2>
      <a:accent1>
        <a:srgbClr val="0066CC"/>
      </a:accent1>
      <a:accent2>
        <a:srgbClr val="FAA749"/>
      </a:accent2>
      <a:accent3>
        <a:srgbClr val="007167"/>
      </a:accent3>
      <a:accent4>
        <a:srgbClr val="B21D4B"/>
      </a:accent4>
      <a:accent5>
        <a:srgbClr val="0099FF"/>
      </a:accent5>
      <a:accent6>
        <a:srgbClr val="00CC66"/>
      </a:accent6>
      <a:hlink>
        <a:srgbClr val="0563C1"/>
      </a:hlink>
      <a:folHlink>
        <a:srgbClr val="954F72"/>
      </a:folHlink>
    </a:clrScheme>
    <a:fontScheme name="Ralewey">
      <a:majorFont>
        <a:latin typeface="Raleway ExtraBold"/>
        <a:ea typeface=""/>
        <a:cs typeface=""/>
      </a:majorFont>
      <a:minorFont>
        <a:latin typeface="Raleway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aderslev PPT Template" id="{5169153E-6254-3E4E-ACE1-B446C00637A2}" vid="{7CA02952-F203-D74C-A6C9-8CE77CF49E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e8e0ec1-f440-462c-a1d0-102b14a1fec2">
      <Terms xmlns="http://schemas.microsoft.com/office/infopath/2007/PartnerControls"/>
    </lcf76f155ced4ddcb4097134ff3c332f>
    <TaxCatchAll xmlns="1b316a93-5ef6-4c25-bc6b-228d62c1766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6463A5C115AA9498FB0ACF2FBA84736" ma:contentTypeVersion="16" ma:contentTypeDescription="Opret et nyt dokument." ma:contentTypeScope="" ma:versionID="4d15a02aa72226072ee04ce596742ed0">
  <xsd:schema xmlns:xsd="http://www.w3.org/2001/XMLSchema" xmlns:xs="http://www.w3.org/2001/XMLSchema" xmlns:p="http://schemas.microsoft.com/office/2006/metadata/properties" xmlns:ns2="4e8e0ec1-f440-462c-a1d0-102b14a1fec2" xmlns:ns3="1b316a93-5ef6-4c25-bc6b-228d62c17660" targetNamespace="http://schemas.microsoft.com/office/2006/metadata/properties" ma:root="true" ma:fieldsID="9d9e49b666c43dd458b98097e46add76" ns2:_="" ns3:_="">
    <xsd:import namespace="4e8e0ec1-f440-462c-a1d0-102b14a1fec2"/>
    <xsd:import namespace="1b316a93-5ef6-4c25-bc6b-228d62c1766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e8e0ec1-f440-462c-a1d0-102b14a1fe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e08658e3-25d0-4fb7-83f6-9b3a1dc7ded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16a93-5ef6-4c25-bc6b-228d62c17660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630195b-7c32-4fae-b4d0-fd51bd66d269}" ma:internalName="TaxCatchAll" ma:showField="CatchAllData" ma:web="1b316a93-5ef6-4c25-bc6b-228d62c1766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37A830-9F3A-4E2C-8D5A-FDEC36BB2412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1b316a93-5ef6-4c25-bc6b-228d62c17660"/>
    <ds:schemaRef ds:uri="http://schemas.microsoft.com/office/2006/documentManagement/types"/>
    <ds:schemaRef ds:uri="4e8e0ec1-f440-462c-a1d0-102b14a1fec2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98A51634-F705-4884-82E4-3C7698DE0DE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57C532E-5663-494E-A8C6-C5F505688374}">
  <ds:schemaRefs>
    <ds:schemaRef ds:uri="1b316a93-5ef6-4c25-bc6b-228d62c17660"/>
    <ds:schemaRef ds:uri="4e8e0ec1-f440-462c-a1d0-102b14a1fec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910</TotalTime>
  <Words>1133</Words>
  <Application>Microsoft Office PowerPoint</Application>
  <PresentationFormat>Widescreen</PresentationFormat>
  <Paragraphs>142</Paragraphs>
  <Slides>12</Slides>
  <Notes>7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12</vt:i4>
      </vt:variant>
    </vt:vector>
  </HeadingPairs>
  <TitlesOfParts>
    <vt:vector size="17" baseType="lpstr">
      <vt:lpstr>Arial</vt:lpstr>
      <vt:lpstr>Calibri</vt:lpstr>
      <vt:lpstr>Raleway</vt:lpstr>
      <vt:lpstr>Raleway ExtraBold</vt:lpstr>
      <vt:lpstr>Office Theme</vt:lpstr>
      <vt:lpstr>Drøftelse af 3-i-1 spørgerammen</vt:lpstr>
      <vt:lpstr>Til mødeansvarlig – PowerPointets opbygning</vt:lpstr>
      <vt:lpstr>Dagsorden </vt:lpstr>
      <vt:lpstr>Formål med mødet</vt:lpstr>
      <vt:lpstr>Spilleregler - en forudsætning for en god drøftelse</vt:lpstr>
      <vt:lpstr>Hvad er 3-i-1-undersøgelsen</vt:lpstr>
      <vt:lpstr>Gennemgang af dialog-temaer Metode 1 (færre end 10) </vt:lpstr>
      <vt:lpstr>Drøftelse af spørgerammen</vt:lpstr>
      <vt:lpstr>Gennemgang af dialog-temaer Metode 2 (flere end 10) </vt:lpstr>
      <vt:lpstr>Drøftelse af spørgerammen</vt:lpstr>
      <vt:lpstr>Opsamling</vt:lpstr>
      <vt:lpstr>Tak for i dag!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B</dc:creator>
  <cp:lastModifiedBy>Mette Kjær Østergaard-Nielsen</cp:lastModifiedBy>
  <cp:revision>34</cp:revision>
  <cp:lastPrinted>2019-01-14T11:19:20Z</cp:lastPrinted>
  <dcterms:created xsi:type="dcterms:W3CDTF">2019-01-15T10:30:55Z</dcterms:created>
  <dcterms:modified xsi:type="dcterms:W3CDTF">2025-10-24T10:17:53Z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0x01010066463A5C115AA9498FB0ACF2FBA84736</vt:lpwstr>
  </property>
  <property fmtid="{D5CDD505-2E9C-101B-9397-08002B2CF9AE}" pid="3" name="Order">
    <vt:r8>20055300</vt:r8>
  </property>
  <property fmtid="{D5CDD505-2E9C-101B-9397-08002B2CF9AE}" pid="4" name="MediaServiceImageTags">
    <vt:lpwstr/>
  </property>
  <property fmtid="{D5CDD505-2E9C-101B-9397-08002B2CF9AE}" pid="5" name="AcadreDocumentId">
    <vt:i4>6684844</vt:i4>
  </property>
  <property fmtid="{D5CDD505-2E9C-101B-9397-08002B2CF9AE}" pid="6" name="AcadreCaseId">
    <vt:i4>707948</vt:i4>
  </property>
</Properties>
</file>