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sldIdLst>
    <p:sldId id="256" r:id="rId5"/>
    <p:sldId id="263" r:id="rId6"/>
    <p:sldId id="277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67"/>
    <a:srgbClr val="FAA749"/>
    <a:srgbClr val="0066CC"/>
    <a:srgbClr val="B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2B53BE-BF07-4B98-A64A-09690F518468}" v="3" dt="2026-07-16T08:44:11.4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3" autoAdjust="0"/>
    <p:restoredTop sz="94704"/>
  </p:normalViewPr>
  <p:slideViewPr>
    <p:cSldViewPr snapToGrid="0">
      <p:cViewPr varScale="1">
        <p:scale>
          <a:sx n="80" d="100"/>
          <a:sy n="80" d="100"/>
        </p:scale>
        <p:origin x="7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nholdt Lode" userId="9653282d-f72b-4d91-9043-8610f871b932" providerId="ADAL" clId="{BFE907B6-A315-4659-8E14-3CCED3B18CF6}"/>
    <pc:docChg chg="undo custSel modSld">
      <pc:chgData name="Christina Ravnholdt Lode" userId="9653282d-f72b-4d91-9043-8610f871b932" providerId="ADAL" clId="{BFE907B6-A315-4659-8E14-3CCED3B18CF6}" dt="2026-07-16T14:14:54.874" v="1119" actId="313"/>
      <pc:docMkLst>
        <pc:docMk/>
      </pc:docMkLst>
      <pc:sldChg chg="modSp mod">
        <pc:chgData name="Christina Ravnholdt Lode" userId="9653282d-f72b-4d91-9043-8610f871b932" providerId="ADAL" clId="{BFE907B6-A315-4659-8E14-3CCED3B18CF6}" dt="2026-07-16T14:14:54.874" v="1119" actId="313"/>
        <pc:sldMkLst>
          <pc:docMk/>
          <pc:sldMk cId="2411048923" sldId="263"/>
        </pc:sldMkLst>
        <pc:spChg chg="mod">
          <ac:chgData name="Christina Ravnholdt Lode" userId="9653282d-f72b-4d91-9043-8610f871b932" providerId="ADAL" clId="{BFE907B6-A315-4659-8E14-3CCED3B18CF6}" dt="2026-07-16T08:35:37.516" v="90" actId="20577"/>
          <ac:spMkLst>
            <pc:docMk/>
            <pc:sldMk cId="2411048923" sldId="263"/>
            <ac:spMk id="22" creationId="{F6BE8215-025F-8D1E-8E06-A7B7F535204A}"/>
          </ac:spMkLst>
        </pc:spChg>
        <pc:spChg chg="mod">
          <ac:chgData name="Christina Ravnholdt Lode" userId="9653282d-f72b-4d91-9043-8610f871b932" providerId="ADAL" clId="{BFE907B6-A315-4659-8E14-3CCED3B18CF6}" dt="2026-07-16T08:55:08.658" v="1033" actId="20577"/>
          <ac:spMkLst>
            <pc:docMk/>
            <pc:sldMk cId="2411048923" sldId="263"/>
            <ac:spMk id="24" creationId="{09624607-2111-7806-90AF-2D167675669A}"/>
          </ac:spMkLst>
        </pc:spChg>
        <pc:spChg chg="mod">
          <ac:chgData name="Christina Ravnholdt Lode" userId="9653282d-f72b-4d91-9043-8610f871b932" providerId="ADAL" clId="{BFE907B6-A315-4659-8E14-3CCED3B18CF6}" dt="2026-07-16T08:50:03.898" v="899" actId="20577"/>
          <ac:spMkLst>
            <pc:docMk/>
            <pc:sldMk cId="2411048923" sldId="263"/>
            <ac:spMk id="50" creationId="{A6C35CE5-36B4-A1AC-B26E-020C6224927E}"/>
          </ac:spMkLst>
        </pc:spChg>
        <pc:spChg chg="mod">
          <ac:chgData name="Christina Ravnholdt Lode" userId="9653282d-f72b-4d91-9043-8610f871b932" providerId="ADAL" clId="{BFE907B6-A315-4659-8E14-3CCED3B18CF6}" dt="2026-07-16T08:47:08.868" v="797" actId="20577"/>
          <ac:spMkLst>
            <pc:docMk/>
            <pc:sldMk cId="2411048923" sldId="263"/>
            <ac:spMk id="51" creationId="{2E61B2CF-3F22-B149-BB92-972134026992}"/>
          </ac:spMkLst>
        </pc:spChg>
        <pc:spChg chg="mod">
          <ac:chgData name="Christina Ravnholdt Lode" userId="9653282d-f72b-4d91-9043-8610f871b932" providerId="ADAL" clId="{BFE907B6-A315-4659-8E14-3CCED3B18CF6}" dt="2026-07-16T08:55:39.718" v="1070" actId="20577"/>
          <ac:spMkLst>
            <pc:docMk/>
            <pc:sldMk cId="2411048923" sldId="263"/>
            <ac:spMk id="53" creationId="{741AADB1-778D-34E8-F2BC-A31CF29F8AB4}"/>
          </ac:spMkLst>
        </pc:spChg>
        <pc:spChg chg="mod">
          <ac:chgData name="Christina Ravnholdt Lode" userId="9653282d-f72b-4d91-9043-8610f871b932" providerId="ADAL" clId="{BFE907B6-A315-4659-8E14-3CCED3B18CF6}" dt="2026-07-16T08:47:15.339" v="804" actId="20577"/>
          <ac:spMkLst>
            <pc:docMk/>
            <pc:sldMk cId="2411048923" sldId="263"/>
            <ac:spMk id="54" creationId="{42F6B7A2-756D-8D7B-BB70-A397E8CCAE74}"/>
          </ac:spMkLst>
        </pc:spChg>
        <pc:spChg chg="mod">
          <ac:chgData name="Christina Ravnholdt Lode" userId="9653282d-f72b-4d91-9043-8610f871b932" providerId="ADAL" clId="{BFE907B6-A315-4659-8E14-3CCED3B18CF6}" dt="2026-07-16T08:56:41.821" v="1074" actId="20577"/>
          <ac:spMkLst>
            <pc:docMk/>
            <pc:sldMk cId="2411048923" sldId="263"/>
            <ac:spMk id="56" creationId="{610D290F-EC14-E13B-FF3E-944FD8C96EAD}"/>
          </ac:spMkLst>
        </pc:spChg>
        <pc:spChg chg="mod">
          <ac:chgData name="Christina Ravnholdt Lode" userId="9653282d-f72b-4d91-9043-8610f871b932" providerId="ADAL" clId="{BFE907B6-A315-4659-8E14-3CCED3B18CF6}" dt="2026-07-16T14:14:54.874" v="1119" actId="313"/>
          <ac:spMkLst>
            <pc:docMk/>
            <pc:sldMk cId="2411048923" sldId="263"/>
            <ac:spMk id="57" creationId="{D01EE8BB-38EF-2903-97A8-AE4CB5291008}"/>
          </ac:spMkLst>
        </pc:spChg>
      </pc:sldChg>
      <pc:sldChg chg="modSp mod">
        <pc:chgData name="Christina Ravnholdt Lode" userId="9653282d-f72b-4d91-9043-8610f871b932" providerId="ADAL" clId="{BFE907B6-A315-4659-8E14-3CCED3B18CF6}" dt="2026-07-16T08:57:38.241" v="1118" actId="20577"/>
        <pc:sldMkLst>
          <pc:docMk/>
          <pc:sldMk cId="47883935" sldId="277"/>
        </pc:sldMkLst>
        <pc:spChg chg="mod">
          <ac:chgData name="Christina Ravnholdt Lode" userId="9653282d-f72b-4d91-9043-8610f871b932" providerId="ADAL" clId="{BFE907B6-A315-4659-8E14-3CCED3B18CF6}" dt="2026-07-16T08:52:55.076" v="995" actId="5793"/>
          <ac:spMkLst>
            <pc:docMk/>
            <pc:sldMk cId="47883935" sldId="277"/>
            <ac:spMk id="22" creationId="{F6BE8215-025F-8D1E-8E06-A7B7F535204A}"/>
          </ac:spMkLst>
        </pc:spChg>
        <pc:spChg chg="mod">
          <ac:chgData name="Christina Ravnholdt Lode" userId="9653282d-f72b-4d91-9043-8610f871b932" providerId="ADAL" clId="{BFE907B6-A315-4659-8E14-3CCED3B18CF6}" dt="2026-07-16T08:57:25.442" v="1111" actId="20577"/>
          <ac:spMkLst>
            <pc:docMk/>
            <pc:sldMk cId="47883935" sldId="277"/>
            <ac:spMk id="23" creationId="{F7A6EF96-A054-C642-BE18-F3F6100AD49D}"/>
          </ac:spMkLst>
        </pc:spChg>
        <pc:spChg chg="mod">
          <ac:chgData name="Christina Ravnholdt Lode" userId="9653282d-f72b-4d91-9043-8610f871b932" providerId="ADAL" clId="{BFE907B6-A315-4659-8E14-3CCED3B18CF6}" dt="2026-07-16T08:57:38.241" v="1118" actId="20577"/>
          <ac:spMkLst>
            <pc:docMk/>
            <pc:sldMk cId="47883935" sldId="277"/>
            <ac:spMk id="50" creationId="{A6C35CE5-36B4-A1AC-B26E-020C6224927E}"/>
          </ac:spMkLst>
        </pc:spChg>
        <pc:spChg chg="mod">
          <ac:chgData name="Christina Ravnholdt Lode" userId="9653282d-f72b-4d91-9043-8610f871b932" providerId="ADAL" clId="{BFE907B6-A315-4659-8E14-3CCED3B18CF6}" dt="2026-07-16T08:45:54.505" v="776" actId="20577"/>
          <ac:spMkLst>
            <pc:docMk/>
            <pc:sldMk cId="47883935" sldId="277"/>
            <ac:spMk id="51" creationId="{2E61B2CF-3F22-B149-BB92-972134026992}"/>
          </ac:spMkLst>
        </pc:spChg>
        <pc:spChg chg="mod">
          <ac:chgData name="Christina Ravnholdt Lode" userId="9653282d-f72b-4d91-9043-8610f871b932" providerId="ADAL" clId="{BFE907B6-A315-4659-8E14-3CCED3B18CF6}" dt="2026-07-16T08:51:49.909" v="950" actId="20577"/>
          <ac:spMkLst>
            <pc:docMk/>
            <pc:sldMk cId="47883935" sldId="277"/>
            <ac:spMk id="53" creationId="{741AADB1-778D-34E8-F2BC-A31CF29F8AB4}"/>
          </ac:spMkLst>
        </pc:spChg>
        <pc:spChg chg="mod">
          <ac:chgData name="Christina Ravnholdt Lode" userId="9653282d-f72b-4d91-9043-8610f871b932" providerId="ADAL" clId="{BFE907B6-A315-4659-8E14-3CCED3B18CF6}" dt="2026-07-16T08:50:48.670" v="919" actId="20577"/>
          <ac:spMkLst>
            <pc:docMk/>
            <pc:sldMk cId="47883935" sldId="277"/>
            <ac:spMk id="56" creationId="{610D290F-EC14-E13B-FF3E-944FD8C96EAD}"/>
          </ac:spMkLst>
        </pc:spChg>
        <pc:spChg chg="mod">
          <ac:chgData name="Christina Ravnholdt Lode" userId="9653282d-f72b-4d91-9043-8610f871b932" providerId="ADAL" clId="{BFE907B6-A315-4659-8E14-3CCED3B18CF6}" dt="2026-07-16T08:51:32.134" v="946" actId="20577"/>
          <ac:spMkLst>
            <pc:docMk/>
            <pc:sldMk cId="47883935" sldId="277"/>
            <ac:spMk id="57" creationId="{D01EE8BB-38EF-2903-97A8-AE4CB52910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65402-802A-C644-ACA1-A106A7847617}" type="datetimeFigureOut">
              <a:rPr lang="da-DK" smtClean="0"/>
              <a:t>16-07-2026</a:t>
            </a:fld>
            <a:endParaRPr lang="da-DK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C585E-489E-B649-AD7A-61C7E352C24D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240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– Formater baggrund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0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 med billede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0F0AA-0B79-44E6-A2FB-C22E3A657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773238"/>
            <a:ext cx="5761038" cy="4176712"/>
          </a:xfrm>
        </p:spPr>
        <p:txBody>
          <a:bodyPr lIns="216000" tIns="21600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Billede i højre side kan ændres ved at dobbeltklikke på det og vælge Skift billede.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211E29-8ABB-AB45-B263-4C24CDE5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E7D8949-9AEB-344B-969B-9397B322B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Højre side med placeholder for graf. Farver kan ændres via ved at dobbeltklikke på graf, vælge Design og Skift farver.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6658C60F-EED3-FA41-92AD-286AFB47376A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096000" y="1773238"/>
            <a:ext cx="5761037" cy="4156074"/>
          </a:xfrm>
        </p:spPr>
        <p:txBody>
          <a:bodyPr lIns="216000" tIns="216000" rIns="7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icon to add graph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109C7A-8BD9-A242-BEB9-33D041016A7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1EC95A8-3B92-0A40-B7D8-C906E8558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1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2460" y="3510956"/>
            <a:ext cx="5471240" cy="243899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2944461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16000" y="1773727"/>
            <a:ext cx="3960000" cy="396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Klik på ikon for at tilføje billede</a:t>
            </a:r>
          </a:p>
        </p:txBody>
      </p:sp>
    </p:spTree>
    <p:extLst>
      <p:ext uri="{BB962C8B-B14F-4D97-AF65-F5344CB8AC3E}">
        <p14:creationId xmlns:p14="http://schemas.microsoft.com/office/powerpoint/2010/main" val="3381481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37423" y="4425352"/>
            <a:ext cx="5471240" cy="1366551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71813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9E52E13-724D-8D45-8303-AB875904C6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32850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2F3B229-A397-D34F-AE48-A5674077F95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098460" y="4425353"/>
            <a:ext cx="5471240" cy="136655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456889E-6BC7-274D-BFBE-DCBB4E3528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6000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E988-596C-451D-A0EC-83A8BAAA6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E20A95-9A8F-064D-A390-2BF6F2E6A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756F382-C6D9-104E-9C29-50172A5B9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62C9CBF-B073-E340-B0DC-A4C0B36D7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8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C3752-3B82-F540-8922-5DFC664A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A1478E1-D364-5D41-9D38-53C3608D24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EA433-C512-254B-AA03-F0BEF87DB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0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5CF7-552C-4201-BA11-AF30B321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8574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2720-0BA7-4825-BABD-E59774CB6C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9999" y="1773238"/>
            <a:ext cx="5448663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3AF8-13A0-4929-A5DA-6CB6FDA0C70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1773238"/>
            <a:ext cx="5749748" cy="4176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9E3D79E-6CA8-5A45-961F-CB8261588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1640D19-4465-B144-A478-209FA71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EA53EFD-4801-7C47-9F94-15CFE060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75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F9C59-283E-46FB-B393-3D7FB7E162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1773238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88162B6-D025-754D-BF39-AF687F00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28AAA0-6444-3D45-B925-8AC168EF78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333374"/>
            <a:ext cx="11497037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7A9FE17-0988-A04F-B384-4F6964A1C3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07906" y="1773239"/>
            <a:ext cx="5761038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48BF741-FD0C-1444-8A00-F58CF2B9C0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34962" y="2551291"/>
            <a:ext cx="5473699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2FABDBB-7147-3B40-B9EE-2AC821C939A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0" y="2551291"/>
            <a:ext cx="5761038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22368B0-AE80-CB43-A23E-27278FA9E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346EF48-F150-F54F-817E-2CAE9D31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17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18DB0-7E18-42DE-9D6D-27DCAF1AC49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59999" y="1773238"/>
            <a:ext cx="5448664" cy="417671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0A77AD-9DC1-CC47-B729-E822294D6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C0576-1FDB-9440-B068-C806B295F2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108519" y="1777053"/>
            <a:ext cx="5723482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0AC3B2C-DF45-FA45-89C5-5A29D28660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B19E4D9-5C1F-C145-9AE2-93C2BA554A7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C0DA81D-A4F3-7949-B15E-A133DDBA7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4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92AD-A4BB-44EE-880F-615E0C451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E6587-2ED7-4861-98F6-BDEEB0659F6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68A705-6C8E-3041-B1E5-949B242B2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6836F35-8D6D-F844-A6B4-0538DC766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C679F5-5316-EE49-9188-13B4D359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84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72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72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baggrund. Billede kan ændres ved at dobbeltklikke billede og vælge Skift billede.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4AAC30-F868-E944-93BD-AB1BEE1175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54350" y="0"/>
            <a:ext cx="4237650" cy="6858001"/>
          </a:xfrm>
          <a:custGeom>
            <a:avLst/>
            <a:gdLst>
              <a:gd name="connsiteX0" fmla="*/ 2899423 w 4237650"/>
              <a:gd name="connsiteY0" fmla="*/ 0 h 6858001"/>
              <a:gd name="connsiteX1" fmla="*/ 4237650 w 4237650"/>
              <a:gd name="connsiteY1" fmla="*/ 4384 h 6858001"/>
              <a:gd name="connsiteX2" fmla="*/ 4237650 w 4237650"/>
              <a:gd name="connsiteY2" fmla="*/ 6858001 h 6858001"/>
              <a:gd name="connsiteX3" fmla="*/ 1473870 w 4237650"/>
              <a:gd name="connsiteY3" fmla="*/ 6858001 h 6858001"/>
              <a:gd name="connsiteX4" fmla="*/ 1357999 w 4237650"/>
              <a:gd name="connsiteY4" fmla="*/ 6740982 h 6858001"/>
              <a:gd name="connsiteX5" fmla="*/ 223 w 4237650"/>
              <a:gd name="connsiteY5" fmla="*/ 3529761 h 6858001"/>
              <a:gd name="connsiteX6" fmla="*/ 3003 w 4237650"/>
              <a:gd name="connsiteY6" fmla="*/ 292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650" h="6858001">
                <a:moveTo>
                  <a:pt x="2899423" y="0"/>
                </a:moveTo>
                <a:lnTo>
                  <a:pt x="4237650" y="4384"/>
                </a:lnTo>
                <a:lnTo>
                  <a:pt x="4237650" y="6858001"/>
                </a:lnTo>
                <a:lnTo>
                  <a:pt x="1473870" y="6858001"/>
                </a:lnTo>
                <a:lnTo>
                  <a:pt x="1357999" y="6740982"/>
                </a:lnTo>
                <a:cubicBezTo>
                  <a:pt x="606095" y="5935145"/>
                  <a:pt x="2667" y="4805149"/>
                  <a:pt x="223" y="3529761"/>
                </a:cubicBezTo>
                <a:cubicBezTo>
                  <a:pt x="223" y="2682794"/>
                  <a:pt x="-1168" y="593901"/>
                  <a:pt x="3003" y="2927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216000" tIns="216000">
            <a:noAutofit/>
          </a:bodyPr>
          <a:lstStyle>
            <a:lvl1pPr marL="0" indent="0">
              <a:buNone/>
              <a:defRPr sz="1400" i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på ikon for at tilføje billede</a:t>
            </a:r>
            <a:endParaRPr lang="en-US" dirty="0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BAA51113-2172-4BD1-9C49-9B9534968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0500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0095F-0FDD-40B5-8EF2-8E657745641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0660-0C3D-47E4-9BE8-3B9F007BC62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24701F-7BAC-E449-A739-D599CAB0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58817C-4D6D-164D-BFF8-9C1296040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34743D-B76C-8D40-B35A-8955C7A1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- Background Pic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6A5F0-16FC-FE49-A404-A9C0DFE4A6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sektion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F41705-AC5A-9340-AA26-D67A45637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D47F344-823B-E444-8DEF-F81C8A4FB1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Baggrundsbillede kan ændres via Design – Formater baggrund – </a:t>
            </a:r>
          </a:p>
          <a:p>
            <a:r>
              <a:rPr lang="da-DK" dirty="0"/>
              <a:t>Vælg Billede udfyld</a:t>
            </a: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AA9C34E2-969E-4A5F-8044-A56FD1E63E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90331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995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-287664" y="-267372"/>
            <a:ext cx="12947946" cy="7392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8478"/>
            <a:ext cx="2151200" cy="65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2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3B98CA-3CE7-EA45-A77C-C4E2CFF48A0A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D290D5C-5320-BF47-9B8C-E0318B1366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7334" y="1773238"/>
            <a:ext cx="5739704" cy="4150540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342900" indent="-342900">
              <a:buFont typeface="+mj-lt"/>
              <a:buAutoNum type="arabicPeriod"/>
            </a:pPr>
            <a:r>
              <a:rPr lang="da-DK" dirty="0"/>
              <a:t>Agenda #1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#2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D46D0B0-E4B3-564B-A7AF-A4C86A5E8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5448663" cy="4176712"/>
          </a:xfrm>
        </p:spPr>
        <p:txBody>
          <a:bodyPr anchor="t" anchorCtr="0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5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solidFill>
            <a:schemeClr val="tx1">
              <a:alpha val="1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5736000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højre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59606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289" y="0"/>
            <a:ext cx="5819952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1038" y="333374"/>
            <a:ext cx="5736000" cy="11160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21038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121038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venstre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31801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14E0-7C4D-452C-BC38-7156F433A0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81516"/>
            <a:ext cx="9000000" cy="4168434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F36-3CBC-9D4D-AE77-68C860F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DA0B9FB-B25B-2343-8944-8AAFA3C0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17897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9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ren tekst 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0001" y="1793874"/>
            <a:ext cx="90000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781516"/>
            <a:ext cx="11497038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0818" y="6282890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16. juli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51" r:id="rId4"/>
    <p:sldLayoutId id="2147483666" r:id="rId5"/>
    <p:sldLayoutId id="2147483663" r:id="rId6"/>
    <p:sldLayoutId id="2147483664" r:id="rId7"/>
    <p:sldLayoutId id="2147483650" r:id="rId8"/>
    <p:sldLayoutId id="2147483662" r:id="rId9"/>
    <p:sldLayoutId id="2147483657" r:id="rId10"/>
    <p:sldLayoutId id="2147483661" r:id="rId11"/>
    <p:sldLayoutId id="2147483667" r:id="rId12"/>
    <p:sldLayoutId id="2147483668" r:id="rId13"/>
    <p:sldLayoutId id="2147483654" r:id="rId14"/>
    <p:sldLayoutId id="2147483655" r:id="rId15"/>
    <p:sldLayoutId id="2147483652" r:id="rId16"/>
    <p:sldLayoutId id="2147483653" r:id="rId17"/>
    <p:sldLayoutId id="2147483656" r:id="rId18"/>
    <p:sldLayoutId id="2147483658" r:id="rId19"/>
    <p:sldLayoutId id="2147483659" r:id="rId2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1063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0950" indent="-1317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475" indent="-1222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pos="3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1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5FC9-0168-2243-B73C-2AB1211895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Årshjul for arbejdsmiljøarbejdet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A10BF-696C-AC4D-AA70-63823AF95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Periode: 2026-2027</a:t>
            </a:r>
          </a:p>
        </p:txBody>
      </p:sp>
    </p:spTree>
    <p:extLst>
      <p:ext uri="{BB962C8B-B14F-4D97-AF65-F5344CB8AC3E}">
        <p14:creationId xmlns:p14="http://schemas.microsoft.com/office/powerpoint/2010/main" val="167175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46662" y="655247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Arbejdsmiljødrøftelse i  HovedMED: Fastlæggelse af de strategiske indsatser.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dirty="0"/>
              <a:t>År: 2026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16. juli 2026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60908" y="1142622"/>
            <a:ext cx="1486735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26289" y="655246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sz="950" dirty="0"/>
          </a:p>
          <a:p>
            <a:r>
              <a:rPr lang="da-DK" sz="1200" b="1" dirty="0"/>
              <a:t>Årshjul</a:t>
            </a:r>
          </a:p>
          <a:p>
            <a:endParaRPr lang="da-DK" sz="1200" b="1" dirty="0"/>
          </a:p>
          <a:p>
            <a:r>
              <a:rPr lang="da-DK" sz="1200" b="1" dirty="0"/>
              <a:t>Psykisk APV (en del af 3-i-1 undersøgelsen)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sz="1000" dirty="0">
              <a:solidFill>
                <a:schemeClr val="bg1"/>
              </a:solidFill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26289" y="106027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Tematikker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5839078" y="0"/>
            <a:ext cx="3007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Supplerende arbejdsmiljøuddannelser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25672" y="8915"/>
            <a:ext cx="2304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Fastlagte opgaver jvf. MED-aftalen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36453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>
                <a:solidFill>
                  <a:schemeClr val="bg1"/>
                </a:solidFill>
              </a:rPr>
              <a:t>Revision af retningslinje for Arbejdsmiljø</a:t>
            </a:r>
          </a:p>
          <a:p>
            <a:endParaRPr lang="da-DK" sz="1200" b="1" dirty="0"/>
          </a:p>
          <a:p>
            <a:r>
              <a:rPr lang="da-DK" sz="1200" b="1" dirty="0"/>
              <a:t>Revision af retningslinje for brug af tobak, nikotin, alkohol og rusmidler</a:t>
            </a:r>
            <a:endParaRPr lang="da-DK" sz="1200" b="1" dirty="0">
              <a:solidFill>
                <a:schemeClr val="bg1"/>
              </a:solidFill>
            </a:endParaRPr>
          </a:p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/>
              <a:t>Handleplaner for 3-i-1 undersøgelsen</a:t>
            </a:r>
            <a:endParaRPr lang="da-DK" sz="12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000" dirty="0">
              <a:solidFill>
                <a:schemeClr val="bg1"/>
              </a:solidFill>
            </a:endParaRP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bg1"/>
                </a:solidFill>
              </a:rPr>
              <a:t>Brush-up for arbejdsmiljøgrupper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1200" b="1" dirty="0">
              <a:solidFill>
                <a:schemeClr val="bg1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50338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>
                <a:solidFill>
                  <a:schemeClr val="bg1"/>
                </a:solidFill>
              </a:rPr>
              <a:t>Ergonomi</a:t>
            </a:r>
          </a:p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>
                <a:solidFill>
                  <a:schemeClr val="bg1"/>
                </a:solidFill>
              </a:rPr>
              <a:t>Forebyggelse: Instruktion og oplæring</a:t>
            </a:r>
          </a:p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>
                <a:solidFill>
                  <a:schemeClr val="bg1"/>
                </a:solidFill>
              </a:rPr>
              <a:t>Hygiejneuge: Fokus på håndhygiejne og udluftning</a:t>
            </a:r>
            <a:endParaRPr lang="da-DK" sz="1200" b="1" dirty="0"/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bg1"/>
                </a:solidFill>
              </a:rPr>
              <a:t>Kontorergonomi </a:t>
            </a:r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46662" y="5255398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>
                <a:solidFill>
                  <a:schemeClr val="bg1"/>
                </a:solidFill>
              </a:rPr>
              <a:t>Uacceptabel adfærd og nærved-ulykker</a:t>
            </a:r>
          </a:p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>
                <a:solidFill>
                  <a:schemeClr val="bg1"/>
                </a:solidFill>
              </a:rPr>
              <a:t>Høje følelsesmæssige krav i arbejdet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Uacceptabel adfærd og nærved-ulykker Forebyggelse, håndtering og registrering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Psykisk førstehjælp</a:t>
            </a:r>
          </a:p>
        </p:txBody>
      </p:sp>
    </p:spTree>
    <p:extLst>
      <p:ext uri="{BB962C8B-B14F-4D97-AF65-F5344CB8AC3E}">
        <p14:creationId xmlns:p14="http://schemas.microsoft.com/office/powerpoint/2010/main" val="241104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09624607-2111-7806-90AF-2D167675669A}"/>
              </a:ext>
            </a:extLst>
          </p:cNvPr>
          <p:cNvSpPr/>
          <p:nvPr/>
        </p:nvSpPr>
        <p:spPr>
          <a:xfrm>
            <a:off x="8886926" y="677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0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06" y="-132999"/>
            <a:ext cx="2989191" cy="752911"/>
          </a:xfrm>
        </p:spPr>
        <p:txBody>
          <a:bodyPr>
            <a:normAutofit/>
          </a:bodyPr>
          <a:lstStyle/>
          <a:p>
            <a:r>
              <a:rPr lang="da-DK" sz="3200" b="1" dirty="0"/>
              <a:t>År: 2027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16. juli 2026</a:t>
            </a:fld>
            <a:endParaRPr lang="en-US" dirty="0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A15C2171-DF4C-B9C0-C43C-7E2A52D67ACD}"/>
              </a:ext>
            </a:extLst>
          </p:cNvPr>
          <p:cNvSpPr/>
          <p:nvPr/>
        </p:nvSpPr>
        <p:spPr>
          <a:xfrm rot="5400000">
            <a:off x="-356219" y="1146088"/>
            <a:ext cx="1477352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0 w 1194593"/>
              <a:gd name="connsiteY5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676" tIns="37336" rIns="138127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1. </a:t>
            </a:r>
            <a:r>
              <a:rPr lang="da-DK" sz="1400" b="1" kern="1200" dirty="0"/>
              <a:t>kvartal</a:t>
            </a:r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BE647EB3-7EEE-E6E1-9B1E-96FAE31F6B2A}"/>
              </a:ext>
            </a:extLst>
          </p:cNvPr>
          <p:cNvSpPr/>
          <p:nvPr/>
        </p:nvSpPr>
        <p:spPr>
          <a:xfrm rot="5400000">
            <a:off x="-348188" y="2664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2. kvartal</a:t>
            </a:r>
          </a:p>
        </p:txBody>
      </p:sp>
      <p:sp>
        <p:nvSpPr>
          <p:cNvPr id="12" name="Kombinationstegning: figur 11">
            <a:extLst>
              <a:ext uri="{FF2B5EF4-FFF2-40B4-BE49-F238E27FC236}">
                <a16:creationId xmlns:a16="http://schemas.microsoft.com/office/drawing/2014/main" id="{90877F45-785B-FD8D-80AD-F57E071CC2D3}"/>
              </a:ext>
            </a:extLst>
          </p:cNvPr>
          <p:cNvSpPr/>
          <p:nvPr/>
        </p:nvSpPr>
        <p:spPr>
          <a:xfrm rot="5400000">
            <a:off x="-348189" y="416199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3. kvartal</a:t>
            </a:r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FB8D39A5-C4CE-6C0B-369C-6137C8FAB3A2}"/>
              </a:ext>
            </a:extLst>
          </p:cNvPr>
          <p:cNvSpPr/>
          <p:nvPr/>
        </p:nvSpPr>
        <p:spPr>
          <a:xfrm rot="5400000">
            <a:off x="-348189" y="5706155"/>
            <a:ext cx="1461294" cy="477837"/>
          </a:xfrm>
          <a:custGeom>
            <a:avLst/>
            <a:gdLst>
              <a:gd name="connsiteX0" fmla="*/ 0 w 1194593"/>
              <a:gd name="connsiteY0" fmla="*/ 0 h 477837"/>
              <a:gd name="connsiteX1" fmla="*/ 955675 w 1194593"/>
              <a:gd name="connsiteY1" fmla="*/ 0 h 477837"/>
              <a:gd name="connsiteX2" fmla="*/ 1194593 w 1194593"/>
              <a:gd name="connsiteY2" fmla="*/ 238919 h 477837"/>
              <a:gd name="connsiteX3" fmla="*/ 955675 w 1194593"/>
              <a:gd name="connsiteY3" fmla="*/ 477837 h 477837"/>
              <a:gd name="connsiteX4" fmla="*/ 0 w 1194593"/>
              <a:gd name="connsiteY4" fmla="*/ 477837 h 477837"/>
              <a:gd name="connsiteX5" fmla="*/ 238919 w 1194593"/>
              <a:gd name="connsiteY5" fmla="*/ 238919 h 477837"/>
              <a:gd name="connsiteX6" fmla="*/ 0 w 1194593"/>
              <a:gd name="connsiteY6" fmla="*/ 0 h 47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593" h="477837">
                <a:moveTo>
                  <a:pt x="0" y="0"/>
                </a:moveTo>
                <a:lnTo>
                  <a:pt x="955675" y="0"/>
                </a:lnTo>
                <a:lnTo>
                  <a:pt x="1194593" y="238919"/>
                </a:lnTo>
                <a:lnTo>
                  <a:pt x="955675" y="477837"/>
                </a:lnTo>
                <a:lnTo>
                  <a:pt x="0" y="477837"/>
                </a:lnTo>
                <a:lnTo>
                  <a:pt x="238919" y="238919"/>
                </a:lnTo>
                <a:lnTo>
                  <a:pt x="0" y="0"/>
                </a:lnTo>
                <a:close/>
              </a:path>
            </a:pathLst>
          </a:custGeom>
          <a:solidFill>
            <a:srgbClr val="B21D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4926" tIns="37336" rIns="257586" bIns="3733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a-DK" sz="1400" b="1" kern="1200" dirty="0"/>
              <a:t>4. kvartal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EB3F6632-E2CB-ED00-19C4-1673114818D4}"/>
              </a:ext>
            </a:extLst>
          </p:cNvPr>
          <p:cNvCxnSpPr>
            <a:cxnSpLocks/>
          </p:cNvCxnSpPr>
          <p:nvPr/>
        </p:nvCxnSpPr>
        <p:spPr>
          <a:xfrm flipV="1">
            <a:off x="6051091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11EC4D6-ACEC-B38E-28E1-74DC0402619C}"/>
              </a:ext>
            </a:extLst>
          </p:cNvPr>
          <p:cNvCxnSpPr>
            <a:cxnSpLocks/>
          </p:cNvCxnSpPr>
          <p:nvPr/>
        </p:nvCxnSpPr>
        <p:spPr>
          <a:xfrm flipV="1">
            <a:off x="8697424" y="655246"/>
            <a:ext cx="0" cy="6046663"/>
          </a:xfrm>
          <a:prstGeom prst="line">
            <a:avLst/>
          </a:prstGeom>
          <a:ln w="9525" cap="flat" cmpd="sng" algn="ctr">
            <a:solidFill>
              <a:schemeClr val="dk1">
                <a:alpha val="3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F6BE8215-025F-8D1E-8E06-A7B7F535204A}"/>
              </a:ext>
            </a:extLst>
          </p:cNvPr>
          <p:cNvSpPr/>
          <p:nvPr/>
        </p:nvSpPr>
        <p:spPr>
          <a:xfrm>
            <a:off x="806947" y="64633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>
                <a:solidFill>
                  <a:schemeClr val="bg1"/>
                </a:solidFill>
              </a:rPr>
              <a:t>Høje følelsesmæssige krav i arbejdet  </a:t>
            </a:r>
          </a:p>
          <a:p>
            <a:r>
              <a:rPr lang="da-DK" sz="1200" b="1" dirty="0">
                <a:solidFill>
                  <a:schemeClr val="bg1"/>
                </a:solidFill>
              </a:rPr>
              <a:t>     </a:t>
            </a:r>
          </a:p>
          <a:p>
            <a:endParaRPr lang="da-DK" sz="1200" b="1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7A6EF96-A054-C642-BE18-F3F6100AD49D}"/>
              </a:ext>
            </a:extLst>
          </p:cNvPr>
          <p:cNvSpPr/>
          <p:nvPr/>
        </p:nvSpPr>
        <p:spPr>
          <a:xfrm>
            <a:off x="6210743" y="655246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bg1"/>
                </a:solidFill>
              </a:rPr>
              <a:t>Psykisk førstehjælp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12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bg1"/>
                </a:solidFill>
              </a:rPr>
              <a:t>TR/AMR konference:</a:t>
            </a:r>
          </a:p>
          <a:p>
            <a:r>
              <a:rPr lang="da-DK" sz="1200" b="1" dirty="0">
                <a:solidFill>
                  <a:schemeClr val="bg1"/>
                </a:solidFill>
              </a:rPr>
              <a:t>     Høje følelsesmæssige   </a:t>
            </a:r>
          </a:p>
          <a:p>
            <a:r>
              <a:rPr lang="da-DK" sz="1200" b="1" dirty="0">
                <a:solidFill>
                  <a:schemeClr val="bg1"/>
                </a:solidFill>
              </a:rPr>
              <a:t>     krav i arbejdet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6A5AD31E-6CC2-49BB-A271-AF51EA3D469B}"/>
              </a:ext>
            </a:extLst>
          </p:cNvPr>
          <p:cNvSpPr txBox="1"/>
          <p:nvPr/>
        </p:nvSpPr>
        <p:spPr>
          <a:xfrm>
            <a:off x="898636" y="116264"/>
            <a:ext cx="5082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Tematikker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1E2A0289-151A-EC43-0CA8-5D963C17634E}"/>
              </a:ext>
            </a:extLst>
          </p:cNvPr>
          <p:cNvSpPr txBox="1"/>
          <p:nvPr/>
        </p:nvSpPr>
        <p:spPr>
          <a:xfrm>
            <a:off x="5836480" y="0"/>
            <a:ext cx="2989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Supplerende arbejdsmiljøuddannelser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24AFB092-D749-4D76-5CE6-B54FBBC7D47C}"/>
              </a:ext>
            </a:extLst>
          </p:cNvPr>
          <p:cNvSpPr txBox="1"/>
          <p:nvPr/>
        </p:nvSpPr>
        <p:spPr>
          <a:xfrm>
            <a:off x="8825672" y="8915"/>
            <a:ext cx="2304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Fastlagte opgaver jvf. MED-aftalen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7A87A36-B247-9DB4-996B-85FFD84D1EDF}"/>
              </a:ext>
            </a:extLst>
          </p:cNvPr>
          <p:cNvSpPr/>
          <p:nvPr/>
        </p:nvSpPr>
        <p:spPr>
          <a:xfrm>
            <a:off x="8846662" y="2187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6C35CE5-36B4-A1AC-B26E-020C6224927E}"/>
              </a:ext>
            </a:extLst>
          </p:cNvPr>
          <p:cNvSpPr/>
          <p:nvPr/>
        </p:nvSpPr>
        <p:spPr>
          <a:xfrm>
            <a:off x="826289" y="2187208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/>
              <a:t>Forebyggelse af fysisk nedslidning</a:t>
            </a:r>
          </a:p>
          <a:p>
            <a:endParaRPr lang="da-DK" sz="1000" b="1" dirty="0"/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2E61B2CF-3F22-B149-BB92-972134026992}"/>
              </a:ext>
            </a:extLst>
          </p:cNvPr>
          <p:cNvSpPr/>
          <p:nvPr/>
        </p:nvSpPr>
        <p:spPr>
          <a:xfrm>
            <a:off x="6210743" y="2187208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bg1"/>
                </a:solidFill>
              </a:rPr>
              <a:t>Forebyggelse af fysisk nedslidning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12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bg1"/>
                </a:solidFill>
              </a:rPr>
              <a:t>Hygiejne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1000" b="1" dirty="0">
              <a:solidFill>
                <a:schemeClr val="bg1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39DCF1A-67E8-2A99-282C-58127126E02D}"/>
              </a:ext>
            </a:extLst>
          </p:cNvPr>
          <p:cNvSpPr/>
          <p:nvPr/>
        </p:nvSpPr>
        <p:spPr>
          <a:xfrm>
            <a:off x="8846662" y="3719171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Valg af AMR for 2028 og 2029 senest d. 31.10.27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Arbejdsmiljødrøftelse i arbejdsmiljøgrupperne og LokalMED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741AADB1-778D-34E8-F2BC-A31CF29F8AB4}"/>
              </a:ext>
            </a:extLst>
          </p:cNvPr>
          <p:cNvSpPr/>
          <p:nvPr/>
        </p:nvSpPr>
        <p:spPr>
          <a:xfrm>
            <a:off x="826289" y="3719170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/>
              <a:t>Revision af retningslinjen ved uacceptabel adfærd</a:t>
            </a:r>
          </a:p>
          <a:p>
            <a:endParaRPr lang="da-DK" sz="1200" b="1" dirty="0"/>
          </a:p>
          <a:p>
            <a:r>
              <a:rPr lang="da-DK" sz="1200" b="1" dirty="0"/>
              <a:t>Valg af AMR</a:t>
            </a:r>
          </a:p>
          <a:p>
            <a:endParaRPr lang="da-DK" sz="1200" b="1" dirty="0"/>
          </a:p>
          <a:p>
            <a:r>
              <a:rPr lang="da-DK" sz="1200" b="1" dirty="0"/>
              <a:t>Arbejdsmiljødrøftelsen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2F6B7A2-756D-8D7B-BB70-A397E8CCAE74}"/>
              </a:ext>
            </a:extLst>
          </p:cNvPr>
          <p:cNvSpPr/>
          <p:nvPr/>
        </p:nvSpPr>
        <p:spPr>
          <a:xfrm>
            <a:off x="6210743" y="3719170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C171B234-F93C-3612-4F92-B98A24914E52}"/>
              </a:ext>
            </a:extLst>
          </p:cNvPr>
          <p:cNvSpPr/>
          <p:nvPr/>
        </p:nvSpPr>
        <p:spPr>
          <a:xfrm>
            <a:off x="8825672" y="5229209"/>
            <a:ext cx="2304244" cy="1446512"/>
          </a:xfrm>
          <a:prstGeom prst="rect">
            <a:avLst/>
          </a:prstGeom>
          <a:solidFill>
            <a:srgbClr val="FAA749"/>
          </a:solidFill>
          <a:ln>
            <a:solidFill>
              <a:srgbClr val="FAA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Arbejdsmiljødrøftelse i FagMED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b="1" dirty="0"/>
              <a:t>Valg af AMR til MED-udvalg på fællesmøde i december 2027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10D290F-EC14-E13B-FF3E-944FD8C96EAD}"/>
              </a:ext>
            </a:extLst>
          </p:cNvPr>
          <p:cNvSpPr/>
          <p:nvPr/>
        </p:nvSpPr>
        <p:spPr>
          <a:xfrm>
            <a:off x="826289" y="5255397"/>
            <a:ext cx="5058573" cy="1446512"/>
          </a:xfrm>
          <a:prstGeom prst="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b="1" dirty="0">
                <a:solidFill>
                  <a:schemeClr val="bg1"/>
                </a:solidFill>
              </a:rPr>
              <a:t>Fysisk APV </a:t>
            </a:r>
          </a:p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>
                <a:solidFill>
                  <a:schemeClr val="bg1"/>
                </a:solidFill>
              </a:rPr>
              <a:t>AMO og MED</a:t>
            </a:r>
          </a:p>
          <a:p>
            <a:endParaRPr lang="da-DK" sz="1200" b="1" dirty="0">
              <a:solidFill>
                <a:schemeClr val="bg1"/>
              </a:solidFill>
            </a:endParaRPr>
          </a:p>
          <a:p>
            <a:r>
              <a:rPr lang="da-DK" sz="1200" b="1" dirty="0">
                <a:solidFill>
                  <a:schemeClr val="bg1"/>
                </a:solidFill>
              </a:rPr>
              <a:t>Valg af AMR til MED-udvalg</a:t>
            </a:r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D01EE8BB-38EF-2903-97A8-AE4CB5291008}"/>
              </a:ext>
            </a:extLst>
          </p:cNvPr>
          <p:cNvSpPr/>
          <p:nvPr/>
        </p:nvSpPr>
        <p:spPr>
          <a:xfrm>
            <a:off x="6210743" y="5255397"/>
            <a:ext cx="2334095" cy="1446512"/>
          </a:xfrm>
          <a:prstGeom prst="rect">
            <a:avLst/>
          </a:prstGeom>
          <a:solidFill>
            <a:srgbClr val="007167"/>
          </a:solidFill>
          <a:ln>
            <a:solidFill>
              <a:srgbClr val="007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da-DK" sz="1200" b="1" dirty="0"/>
          </a:p>
        </p:txBody>
      </p:sp>
    </p:spTree>
    <p:extLst>
      <p:ext uri="{BB962C8B-B14F-4D97-AF65-F5344CB8AC3E}">
        <p14:creationId xmlns:p14="http://schemas.microsoft.com/office/powerpoint/2010/main" val="4788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derslev PPT Template" id="{5169153E-6254-3E4E-ACE1-B446C00637A2}" vid="{7CA02952-F203-D74C-A6C9-8CE77CF49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8e0ec1-f440-462c-a1d0-102b14a1fec2">
      <Terms xmlns="http://schemas.microsoft.com/office/infopath/2007/PartnerControls"/>
    </lcf76f155ced4ddcb4097134ff3c332f>
    <TaxCatchAll xmlns="1b316a93-5ef6-4c25-bc6b-228d62c176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63A5C115AA9498FB0ACF2FBA84736" ma:contentTypeVersion="16" ma:contentTypeDescription="Opret et nyt dokument." ma:contentTypeScope="" ma:versionID="4d15a02aa72226072ee04ce596742ed0">
  <xsd:schema xmlns:xsd="http://www.w3.org/2001/XMLSchema" xmlns:xs="http://www.w3.org/2001/XMLSchema" xmlns:p="http://schemas.microsoft.com/office/2006/metadata/properties" xmlns:ns2="4e8e0ec1-f440-462c-a1d0-102b14a1fec2" xmlns:ns3="1b316a93-5ef6-4c25-bc6b-228d62c17660" targetNamespace="http://schemas.microsoft.com/office/2006/metadata/properties" ma:root="true" ma:fieldsID="9d9e49b666c43dd458b98097e46add76" ns2:_="" ns3:_="">
    <xsd:import namespace="4e8e0ec1-f440-462c-a1d0-102b14a1fec2"/>
    <xsd:import namespace="1b316a93-5ef6-4c25-bc6b-228d62c1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0ec1-f440-462c-a1d0-102b14a1f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08658e3-25d0-4fb7-83f6-9b3a1dc7de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16a93-5ef6-4c25-bc6b-228d62c1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630195b-7c32-4fae-b4d0-fd51bd66d269}" ma:internalName="TaxCatchAll" ma:showField="CatchAllData" ma:web="1b316a93-5ef6-4c25-bc6b-228d62c17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37A830-9F3A-4E2C-8D5A-FDEC36BB241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b316a93-5ef6-4c25-bc6b-228d62c17660"/>
    <ds:schemaRef ds:uri="4e8e0ec1-f440-462c-a1d0-102b14a1fec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8A51634-F705-4884-82E4-3C7698DE0D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0DE782-EF2C-4E5A-BE43-02461D9B2E5F}">
  <ds:schemaRefs>
    <ds:schemaRef ds:uri="1b316a93-5ef6-4c25-bc6b-228d62c17660"/>
    <ds:schemaRef ds:uri="4e8e0ec1-f440-462c-a1d0-102b14a1fe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</TotalTime>
  <Words>211</Words>
  <Application>Microsoft Office PowerPoint</Application>
  <PresentationFormat>Widescreen</PresentationFormat>
  <Paragraphs>71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Raleway</vt:lpstr>
      <vt:lpstr>Raleway ExtraBold</vt:lpstr>
      <vt:lpstr>Office Theme</vt:lpstr>
      <vt:lpstr>Årshjul for arbejdsmiljøarbejdet</vt:lpstr>
      <vt:lpstr>År: 2026</vt:lpstr>
      <vt:lpstr>År: 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B</dc:creator>
  <cp:lastModifiedBy>Christina Ravnholdt Lode</cp:lastModifiedBy>
  <cp:revision>36</cp:revision>
  <cp:lastPrinted>2023-04-18T12:27:46Z</cp:lastPrinted>
  <dcterms:created xsi:type="dcterms:W3CDTF">2019-01-15T10:30:55Z</dcterms:created>
  <dcterms:modified xsi:type="dcterms:W3CDTF">2026-07-16T14:14:58Z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0x01010066463A5C115AA9498FB0ACF2FBA84736</vt:lpwstr>
  </property>
  <property fmtid="{D5CDD505-2E9C-101B-9397-08002B2CF9AE}" pid="3" name="Order">
    <vt:r8>20055300</vt:r8>
  </property>
  <property fmtid="{D5CDD505-2E9C-101B-9397-08002B2CF9AE}" pid="4" name="MediaServiceImageTags">
    <vt:lpwstr/>
  </property>
  <property fmtid="{D5CDD505-2E9C-101B-9397-08002B2CF9AE}" pid="5" name="AcadreDocumentId">
    <vt:i4>5992956</vt:i4>
  </property>
  <property fmtid="{D5CDD505-2E9C-101B-9397-08002B2CF9AE}" pid="6" name="AcadreCaseId">
    <vt:i4>623844</vt:i4>
  </property>
</Properties>
</file>